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9" r:id="rId3"/>
    <p:sldId id="258" r:id="rId4"/>
    <p:sldId id="260" r:id="rId5"/>
    <p:sldId id="261" r:id="rId6"/>
    <p:sldId id="262" r:id="rId7"/>
    <p:sldId id="269" r:id="rId8"/>
    <p:sldId id="263" r:id="rId9"/>
    <p:sldId id="264" r:id="rId10"/>
    <p:sldId id="265" r:id="rId11"/>
    <p:sldId id="266" r:id="rId12"/>
    <p:sldId id="267" r:id="rId13"/>
    <p:sldId id="268" r:id="rId14"/>
    <p:sldId id="274" r:id="rId15"/>
    <p:sldId id="273" r:id="rId16"/>
    <p:sldId id="270" r:id="rId17"/>
    <p:sldId id="275" r:id="rId18"/>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FC4A46-2643-494F-8091-F451202D7E96}" v="483" dt="2021-11-17T15:25:55.372"/>
    <p1510:client id="{3595DE55-7177-4398-84DE-445B104EEA60}" v="389" dt="2021-11-17T13:17:48.960"/>
    <p1510:client id="{8F9167EB-4080-44C2-8A55-F7D5350FFE8C}" v="22" dt="2021-11-19T14:12:08.353"/>
    <p1510:client id="{B25D5FE7-31F9-426C-9543-8C50C0297B07}" v="144" dt="2021-11-17T13:41:38.4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GB" smtClean="0"/>
              <a:t>19/11/2021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19/11/2021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19/11/2021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19/11/2021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19/11/2021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846CE7D5-CF57-46EF-B807-FDD0502418D4}" type="datetimeFigureOut">
              <a:rPr lang="en-GB" smtClean="0"/>
              <a:t>19/11/2021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846CE7D5-CF57-46EF-B807-FDD0502418D4}" type="datetimeFigureOut">
              <a:rPr lang="en-GB" smtClean="0"/>
              <a:t>19/11/2021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GB" smtClean="0"/>
              <a:t>19/11/2021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19/11/2021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19/11/2021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19/11/2021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GB" smtClean="0"/>
              <a:t>19/11/2021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0">
            <a:extLst>
              <a:ext uri="{FF2B5EF4-FFF2-40B4-BE49-F238E27FC236}">
                <a16:creationId xmlns:a16="http://schemas.microsoft.com/office/drawing/2014/main" id="{DFCA2118-59A2-4310-A4B2-F2CBA821E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40492"/>
            <a:ext cx="12192000" cy="1924333"/>
          </a:xfrm>
          <a:custGeom>
            <a:avLst/>
            <a:gdLst>
              <a:gd name="connsiteX0" fmla="*/ 6189199 w 12192000"/>
              <a:gd name="connsiteY0" fmla="*/ 588 h 1924333"/>
              <a:gd name="connsiteX1" fmla="*/ 6207079 w 12192000"/>
              <a:gd name="connsiteY1" fmla="*/ 2850 h 1924333"/>
              <a:gd name="connsiteX2" fmla="*/ 6285610 w 12192000"/>
              <a:gd name="connsiteY2" fmla="*/ 18131 h 1924333"/>
              <a:gd name="connsiteX3" fmla="*/ 6378008 w 12192000"/>
              <a:gd name="connsiteY3" fmla="*/ 24625 h 1924333"/>
              <a:gd name="connsiteX4" fmla="*/ 6466340 w 12192000"/>
              <a:gd name="connsiteY4" fmla="*/ 21366 h 1924333"/>
              <a:gd name="connsiteX5" fmla="*/ 6553334 w 12192000"/>
              <a:gd name="connsiteY5" fmla="*/ 35307 h 1924333"/>
              <a:gd name="connsiteX6" fmla="*/ 6626068 w 12192000"/>
              <a:gd name="connsiteY6" fmla="*/ 58045 h 1924333"/>
              <a:gd name="connsiteX7" fmla="*/ 6692303 w 12192000"/>
              <a:gd name="connsiteY7" fmla="*/ 91487 h 1924333"/>
              <a:gd name="connsiteX8" fmla="*/ 6733670 w 12192000"/>
              <a:gd name="connsiteY8" fmla="*/ 118130 h 1924333"/>
              <a:gd name="connsiteX9" fmla="*/ 6798016 w 12192000"/>
              <a:gd name="connsiteY9" fmla="*/ 112271 h 1924333"/>
              <a:gd name="connsiteX10" fmla="*/ 6801081 w 12192000"/>
              <a:gd name="connsiteY10" fmla="*/ 114963 h 1924333"/>
              <a:gd name="connsiteX11" fmla="*/ 6819351 w 12192000"/>
              <a:gd name="connsiteY11" fmla="*/ 128825 h 1924333"/>
              <a:gd name="connsiteX12" fmla="*/ 6852732 w 12192000"/>
              <a:gd name="connsiteY12" fmla="*/ 123321 h 1924333"/>
              <a:gd name="connsiteX13" fmla="*/ 6865247 w 12192000"/>
              <a:gd name="connsiteY13" fmla="*/ 128836 h 1924333"/>
              <a:gd name="connsiteX14" fmla="*/ 6905517 w 12192000"/>
              <a:gd name="connsiteY14" fmla="*/ 129265 h 1924333"/>
              <a:gd name="connsiteX15" fmla="*/ 6950286 w 12192000"/>
              <a:gd name="connsiteY15" fmla="*/ 150104 h 1924333"/>
              <a:gd name="connsiteX16" fmla="*/ 7003442 w 12192000"/>
              <a:gd name="connsiteY16" fmla="*/ 136136 h 1924333"/>
              <a:gd name="connsiteX17" fmla="*/ 7160047 w 12192000"/>
              <a:gd name="connsiteY17" fmla="*/ 166721 h 1924333"/>
              <a:gd name="connsiteX18" fmla="*/ 7325604 w 12192000"/>
              <a:gd name="connsiteY18" fmla="*/ 215867 h 1924333"/>
              <a:gd name="connsiteX19" fmla="*/ 7540522 w 12192000"/>
              <a:gd name="connsiteY19" fmla="*/ 239374 h 1924333"/>
              <a:gd name="connsiteX20" fmla="*/ 7612071 w 12192000"/>
              <a:gd name="connsiteY20" fmla="*/ 229553 h 1924333"/>
              <a:gd name="connsiteX21" fmla="*/ 7651995 w 12192000"/>
              <a:gd name="connsiteY21" fmla="*/ 244567 h 1924333"/>
              <a:gd name="connsiteX22" fmla="*/ 7725761 w 12192000"/>
              <a:gd name="connsiteY22" fmla="*/ 258638 h 1924333"/>
              <a:gd name="connsiteX23" fmla="*/ 7823038 w 12192000"/>
              <a:gd name="connsiteY23" fmla="*/ 287078 h 1924333"/>
              <a:gd name="connsiteX24" fmla="*/ 7866405 w 12192000"/>
              <a:gd name="connsiteY24" fmla="*/ 287288 h 1924333"/>
              <a:gd name="connsiteX25" fmla="*/ 7875021 w 12192000"/>
              <a:gd name="connsiteY25" fmla="*/ 288224 h 1924333"/>
              <a:gd name="connsiteX26" fmla="*/ 7875146 w 12192000"/>
              <a:gd name="connsiteY26" fmla="*/ 288614 h 1924333"/>
              <a:gd name="connsiteX27" fmla="*/ 7907443 w 12192000"/>
              <a:gd name="connsiteY27" fmla="*/ 291752 h 1924333"/>
              <a:gd name="connsiteX28" fmla="*/ 7912892 w 12192000"/>
              <a:gd name="connsiteY28" fmla="*/ 294833 h 1924333"/>
              <a:gd name="connsiteX29" fmla="*/ 7946345 w 12192000"/>
              <a:gd name="connsiteY29" fmla="*/ 319359 h 1924333"/>
              <a:gd name="connsiteX30" fmla="*/ 8021238 w 12192000"/>
              <a:gd name="connsiteY30" fmla="*/ 315159 h 1924333"/>
              <a:gd name="connsiteX31" fmla="*/ 8094697 w 12192000"/>
              <a:gd name="connsiteY31" fmla="*/ 351819 h 1924333"/>
              <a:gd name="connsiteX32" fmla="*/ 8155208 w 12192000"/>
              <a:gd name="connsiteY32" fmla="*/ 371168 h 1924333"/>
              <a:gd name="connsiteX33" fmla="*/ 8248472 w 12192000"/>
              <a:gd name="connsiteY33" fmla="*/ 400489 h 1924333"/>
              <a:gd name="connsiteX34" fmla="*/ 8300068 w 12192000"/>
              <a:gd name="connsiteY34" fmla="*/ 405531 h 1924333"/>
              <a:gd name="connsiteX35" fmla="*/ 8356293 w 12192000"/>
              <a:gd name="connsiteY35" fmla="*/ 403328 h 1924333"/>
              <a:gd name="connsiteX36" fmla="*/ 8475838 w 12192000"/>
              <a:gd name="connsiteY36" fmla="*/ 435524 h 1924333"/>
              <a:gd name="connsiteX37" fmla="*/ 8575216 w 12192000"/>
              <a:gd name="connsiteY37" fmla="*/ 450198 h 1924333"/>
              <a:gd name="connsiteX38" fmla="*/ 8588650 w 12192000"/>
              <a:gd name="connsiteY38" fmla="*/ 447070 h 1924333"/>
              <a:gd name="connsiteX39" fmla="*/ 8612184 w 12192000"/>
              <a:gd name="connsiteY39" fmla="*/ 439577 h 1924333"/>
              <a:gd name="connsiteX40" fmla="*/ 8630713 w 12192000"/>
              <a:gd name="connsiteY40" fmla="*/ 433015 h 1924333"/>
              <a:gd name="connsiteX41" fmla="*/ 8704240 w 12192000"/>
              <a:gd name="connsiteY41" fmla="*/ 422865 h 1924333"/>
              <a:gd name="connsiteX42" fmla="*/ 8829513 w 12192000"/>
              <a:gd name="connsiteY42" fmla="*/ 429389 h 1924333"/>
              <a:gd name="connsiteX43" fmla="*/ 9083651 w 12192000"/>
              <a:gd name="connsiteY43" fmla="*/ 390744 h 1924333"/>
              <a:gd name="connsiteX44" fmla="*/ 9371402 w 12192000"/>
              <a:gd name="connsiteY44" fmla="*/ 371809 h 1924333"/>
              <a:gd name="connsiteX45" fmla="*/ 9429586 w 12192000"/>
              <a:gd name="connsiteY45" fmla="*/ 369213 h 1924333"/>
              <a:gd name="connsiteX46" fmla="*/ 9489757 w 12192000"/>
              <a:gd name="connsiteY46" fmla="*/ 377814 h 1924333"/>
              <a:gd name="connsiteX47" fmla="*/ 9516954 w 12192000"/>
              <a:gd name="connsiteY47" fmla="*/ 376991 h 1924333"/>
              <a:gd name="connsiteX48" fmla="*/ 9645588 w 12192000"/>
              <a:gd name="connsiteY48" fmla="*/ 363590 h 1924333"/>
              <a:gd name="connsiteX49" fmla="*/ 9722896 w 12192000"/>
              <a:gd name="connsiteY49" fmla="*/ 360983 h 1924333"/>
              <a:gd name="connsiteX50" fmla="*/ 9752803 w 12192000"/>
              <a:gd name="connsiteY50" fmla="*/ 368492 h 1924333"/>
              <a:gd name="connsiteX51" fmla="*/ 9890305 w 12192000"/>
              <a:gd name="connsiteY51" fmla="*/ 380736 h 1924333"/>
              <a:gd name="connsiteX52" fmla="*/ 9939767 w 12192000"/>
              <a:gd name="connsiteY52" fmla="*/ 377776 h 1924333"/>
              <a:gd name="connsiteX53" fmla="*/ 9944355 w 12192000"/>
              <a:gd name="connsiteY53" fmla="*/ 377352 h 1924333"/>
              <a:gd name="connsiteX54" fmla="*/ 9953719 w 12192000"/>
              <a:gd name="connsiteY54" fmla="*/ 375642 h 1924333"/>
              <a:gd name="connsiteX55" fmla="*/ 9955809 w 12192000"/>
              <a:gd name="connsiteY55" fmla="*/ 376294 h 1924333"/>
              <a:gd name="connsiteX56" fmla="*/ 10032710 w 12192000"/>
              <a:gd name="connsiteY56" fmla="*/ 394940 h 1924333"/>
              <a:gd name="connsiteX57" fmla="*/ 10049925 w 12192000"/>
              <a:gd name="connsiteY57" fmla="*/ 404971 h 1924333"/>
              <a:gd name="connsiteX58" fmla="*/ 10112671 w 12192000"/>
              <a:gd name="connsiteY58" fmla="*/ 414549 h 1924333"/>
              <a:gd name="connsiteX59" fmla="*/ 10170853 w 12192000"/>
              <a:gd name="connsiteY59" fmla="*/ 435168 h 1924333"/>
              <a:gd name="connsiteX60" fmla="*/ 10290184 w 12192000"/>
              <a:gd name="connsiteY60" fmla="*/ 448123 h 1924333"/>
              <a:gd name="connsiteX61" fmla="*/ 10320158 w 12192000"/>
              <a:gd name="connsiteY61" fmla="*/ 458352 h 1924333"/>
              <a:gd name="connsiteX62" fmla="*/ 10321815 w 12192000"/>
              <a:gd name="connsiteY62" fmla="*/ 463087 h 1924333"/>
              <a:gd name="connsiteX63" fmla="*/ 10373742 w 12192000"/>
              <a:gd name="connsiteY63" fmla="*/ 464538 h 1924333"/>
              <a:gd name="connsiteX64" fmla="*/ 10428532 w 12192000"/>
              <a:gd name="connsiteY64" fmla="*/ 492504 h 1924333"/>
              <a:gd name="connsiteX65" fmla="*/ 10466490 w 12192000"/>
              <a:gd name="connsiteY65" fmla="*/ 517759 h 1924333"/>
              <a:gd name="connsiteX66" fmla="*/ 10466675 w 12192000"/>
              <a:gd name="connsiteY66" fmla="*/ 522076 h 1924333"/>
              <a:gd name="connsiteX67" fmla="*/ 10470309 w 12192000"/>
              <a:gd name="connsiteY67" fmla="*/ 522792 h 1924333"/>
              <a:gd name="connsiteX68" fmla="*/ 10474138 w 12192000"/>
              <a:gd name="connsiteY68" fmla="*/ 519761 h 1924333"/>
              <a:gd name="connsiteX69" fmla="*/ 10501100 w 12192000"/>
              <a:gd name="connsiteY69" fmla="*/ 528263 h 1924333"/>
              <a:gd name="connsiteX70" fmla="*/ 10502395 w 12192000"/>
              <a:gd name="connsiteY70" fmla="*/ 536393 h 1924333"/>
              <a:gd name="connsiteX71" fmla="*/ 10689496 w 12192000"/>
              <a:gd name="connsiteY71" fmla="*/ 560233 h 1924333"/>
              <a:gd name="connsiteX72" fmla="*/ 10788736 w 12192000"/>
              <a:gd name="connsiteY72" fmla="*/ 613188 h 1924333"/>
              <a:gd name="connsiteX73" fmla="*/ 10819747 w 12192000"/>
              <a:gd name="connsiteY73" fmla="*/ 621351 h 1924333"/>
              <a:gd name="connsiteX74" fmla="*/ 10864632 w 12192000"/>
              <a:gd name="connsiteY74" fmla="*/ 644858 h 1924333"/>
              <a:gd name="connsiteX75" fmla="*/ 10929407 w 12192000"/>
              <a:gd name="connsiteY75" fmla="*/ 652945 h 1924333"/>
              <a:gd name="connsiteX76" fmla="*/ 10979412 w 12192000"/>
              <a:gd name="connsiteY76" fmla="*/ 654217 h 1924333"/>
              <a:gd name="connsiteX77" fmla="*/ 11006959 w 12192000"/>
              <a:gd name="connsiteY77" fmla="*/ 657017 h 1924333"/>
              <a:gd name="connsiteX78" fmla="*/ 11077038 w 12192000"/>
              <a:gd name="connsiteY78" fmla="*/ 668487 h 1924333"/>
              <a:gd name="connsiteX79" fmla="*/ 11157850 w 12192000"/>
              <a:gd name="connsiteY79" fmla="*/ 693164 h 1924333"/>
              <a:gd name="connsiteX80" fmla="*/ 11175276 w 12192000"/>
              <a:gd name="connsiteY80" fmla="*/ 697243 h 1924333"/>
              <a:gd name="connsiteX81" fmla="*/ 11191131 w 12192000"/>
              <a:gd name="connsiteY81" fmla="*/ 696085 h 1924333"/>
              <a:gd name="connsiteX82" fmla="*/ 11195573 w 12192000"/>
              <a:gd name="connsiteY82" fmla="*/ 691751 h 1924333"/>
              <a:gd name="connsiteX83" fmla="*/ 11205299 w 12192000"/>
              <a:gd name="connsiteY83" fmla="*/ 693247 h 1924333"/>
              <a:gd name="connsiteX84" fmla="*/ 11223770 w 12192000"/>
              <a:gd name="connsiteY84" fmla="*/ 690335 h 1924333"/>
              <a:gd name="connsiteX85" fmla="*/ 11292119 w 12192000"/>
              <a:gd name="connsiteY85" fmla="*/ 713311 h 1924333"/>
              <a:gd name="connsiteX86" fmla="*/ 11435379 w 12192000"/>
              <a:gd name="connsiteY86" fmla="*/ 758519 h 1924333"/>
              <a:gd name="connsiteX87" fmla="*/ 11604406 w 12192000"/>
              <a:gd name="connsiteY87" fmla="*/ 810476 h 1924333"/>
              <a:gd name="connsiteX88" fmla="*/ 11652155 w 12192000"/>
              <a:gd name="connsiteY88" fmla="*/ 825109 h 1924333"/>
              <a:gd name="connsiteX89" fmla="*/ 11654192 w 12192000"/>
              <a:gd name="connsiteY89" fmla="*/ 827301 h 1924333"/>
              <a:gd name="connsiteX90" fmla="*/ 11676599 w 12192000"/>
              <a:gd name="connsiteY90" fmla="*/ 846628 h 1924333"/>
              <a:gd name="connsiteX91" fmla="*/ 11775168 w 12192000"/>
              <a:gd name="connsiteY91" fmla="*/ 890664 h 1924333"/>
              <a:gd name="connsiteX92" fmla="*/ 11826341 w 12192000"/>
              <a:gd name="connsiteY92" fmla="*/ 877558 h 1924333"/>
              <a:gd name="connsiteX93" fmla="*/ 11879068 w 12192000"/>
              <a:gd name="connsiteY93" fmla="*/ 874038 h 1924333"/>
              <a:gd name="connsiteX94" fmla="*/ 11889563 w 12192000"/>
              <a:gd name="connsiteY94" fmla="*/ 878619 h 1924333"/>
              <a:gd name="connsiteX95" fmla="*/ 12016613 w 12192000"/>
              <a:gd name="connsiteY95" fmla="*/ 886111 h 1924333"/>
              <a:gd name="connsiteX96" fmla="*/ 12108292 w 12192000"/>
              <a:gd name="connsiteY96" fmla="*/ 868500 h 1924333"/>
              <a:gd name="connsiteX97" fmla="*/ 12182910 w 12192000"/>
              <a:gd name="connsiteY97" fmla="*/ 882003 h 1924333"/>
              <a:gd name="connsiteX98" fmla="*/ 12192000 w 12192000"/>
              <a:gd name="connsiteY98" fmla="*/ 884778 h 1924333"/>
              <a:gd name="connsiteX99" fmla="*/ 12192000 w 12192000"/>
              <a:gd name="connsiteY99" fmla="*/ 1610315 h 1924333"/>
              <a:gd name="connsiteX100" fmla="*/ 12191998 w 12192000"/>
              <a:gd name="connsiteY100" fmla="*/ 1610315 h 1924333"/>
              <a:gd name="connsiteX101" fmla="*/ 12191998 w 12192000"/>
              <a:gd name="connsiteY101" fmla="*/ 1924333 h 1924333"/>
              <a:gd name="connsiteX102" fmla="*/ 0 w 12192000"/>
              <a:gd name="connsiteY102" fmla="*/ 1924333 h 1924333"/>
              <a:gd name="connsiteX103" fmla="*/ 0 w 12192000"/>
              <a:gd name="connsiteY103" fmla="*/ 505159 h 1924333"/>
              <a:gd name="connsiteX104" fmla="*/ 5722 w 12192000"/>
              <a:gd name="connsiteY104" fmla="*/ 508889 h 1924333"/>
              <a:gd name="connsiteX105" fmla="*/ 38476 w 12192000"/>
              <a:gd name="connsiteY105" fmla="*/ 524137 h 1924333"/>
              <a:gd name="connsiteX106" fmla="*/ 192883 w 12192000"/>
              <a:gd name="connsiteY106" fmla="*/ 545272 h 1924333"/>
              <a:gd name="connsiteX107" fmla="*/ 343710 w 12192000"/>
              <a:gd name="connsiteY107" fmla="*/ 565029 h 1924333"/>
              <a:gd name="connsiteX108" fmla="*/ 471066 w 12192000"/>
              <a:gd name="connsiteY108" fmla="*/ 549837 h 1924333"/>
              <a:gd name="connsiteX109" fmla="*/ 617333 w 12192000"/>
              <a:gd name="connsiteY109" fmla="*/ 526428 h 1924333"/>
              <a:gd name="connsiteX110" fmla="*/ 725203 w 12192000"/>
              <a:gd name="connsiteY110" fmla="*/ 523793 h 1924333"/>
              <a:gd name="connsiteX111" fmla="*/ 788494 w 12192000"/>
              <a:gd name="connsiteY111" fmla="*/ 505799 h 1924333"/>
              <a:gd name="connsiteX112" fmla="*/ 885977 w 12192000"/>
              <a:gd name="connsiteY112" fmla="*/ 526585 h 1924333"/>
              <a:gd name="connsiteX113" fmla="*/ 932142 w 12192000"/>
              <a:gd name="connsiteY113" fmla="*/ 528005 h 1924333"/>
              <a:gd name="connsiteX114" fmla="*/ 1090404 w 12192000"/>
              <a:gd name="connsiteY114" fmla="*/ 498299 h 1924333"/>
              <a:gd name="connsiteX115" fmla="*/ 1188628 w 12192000"/>
              <a:gd name="connsiteY115" fmla="*/ 483151 h 1924333"/>
              <a:gd name="connsiteX116" fmla="*/ 1316247 w 12192000"/>
              <a:gd name="connsiteY116" fmla="*/ 425979 h 1924333"/>
              <a:gd name="connsiteX117" fmla="*/ 1357712 w 12192000"/>
              <a:gd name="connsiteY117" fmla="*/ 416549 h 1924333"/>
              <a:gd name="connsiteX118" fmla="*/ 1425921 w 12192000"/>
              <a:gd name="connsiteY118" fmla="*/ 413953 h 1924333"/>
              <a:gd name="connsiteX119" fmla="*/ 1503817 w 12192000"/>
              <a:gd name="connsiteY119" fmla="*/ 380457 h 1924333"/>
              <a:gd name="connsiteX120" fmla="*/ 1639196 w 12192000"/>
              <a:gd name="connsiteY120" fmla="*/ 372785 h 1924333"/>
              <a:gd name="connsiteX121" fmla="*/ 1705606 w 12192000"/>
              <a:gd name="connsiteY121" fmla="*/ 359023 h 1924333"/>
              <a:gd name="connsiteX122" fmla="*/ 1813011 w 12192000"/>
              <a:gd name="connsiteY122" fmla="*/ 331023 h 1924333"/>
              <a:gd name="connsiteX123" fmla="*/ 1831380 w 12192000"/>
              <a:gd name="connsiteY123" fmla="*/ 341307 h 1924333"/>
              <a:gd name="connsiteX124" fmla="*/ 1858612 w 12192000"/>
              <a:gd name="connsiteY124" fmla="*/ 326777 h 1924333"/>
              <a:gd name="connsiteX125" fmla="*/ 1880661 w 12192000"/>
              <a:gd name="connsiteY125" fmla="*/ 335987 h 1924333"/>
              <a:gd name="connsiteX126" fmla="*/ 1941495 w 12192000"/>
              <a:gd name="connsiteY126" fmla="*/ 310792 h 1924333"/>
              <a:gd name="connsiteX127" fmla="*/ 1995402 w 12192000"/>
              <a:gd name="connsiteY127" fmla="*/ 305480 h 1924333"/>
              <a:gd name="connsiteX128" fmla="*/ 2223864 w 12192000"/>
              <a:gd name="connsiteY128" fmla="*/ 266118 h 1924333"/>
              <a:gd name="connsiteX129" fmla="*/ 2418043 w 12192000"/>
              <a:gd name="connsiteY129" fmla="*/ 215314 h 1924333"/>
              <a:gd name="connsiteX130" fmla="*/ 2558461 w 12192000"/>
              <a:gd name="connsiteY130" fmla="*/ 168193 h 1924333"/>
              <a:gd name="connsiteX131" fmla="*/ 2595535 w 12192000"/>
              <a:gd name="connsiteY131" fmla="*/ 158548 h 1924333"/>
              <a:gd name="connsiteX132" fmla="*/ 2626942 w 12192000"/>
              <a:gd name="connsiteY132" fmla="*/ 130400 h 1924333"/>
              <a:gd name="connsiteX133" fmla="*/ 2632225 w 12192000"/>
              <a:gd name="connsiteY133" fmla="*/ 130446 h 1924333"/>
              <a:gd name="connsiteX134" fmla="*/ 2696856 w 12192000"/>
              <a:gd name="connsiteY134" fmla="*/ 128498 h 1924333"/>
              <a:gd name="connsiteX135" fmla="*/ 2759767 w 12192000"/>
              <a:gd name="connsiteY135" fmla="*/ 127784 h 1924333"/>
              <a:gd name="connsiteX136" fmla="*/ 2792685 w 12192000"/>
              <a:gd name="connsiteY136" fmla="*/ 115710 h 1924333"/>
              <a:gd name="connsiteX137" fmla="*/ 2799767 w 12192000"/>
              <a:gd name="connsiteY137" fmla="*/ 113754 h 1924333"/>
              <a:gd name="connsiteX138" fmla="*/ 2829799 w 12192000"/>
              <a:gd name="connsiteY138" fmla="*/ 120042 h 1924333"/>
              <a:gd name="connsiteX139" fmla="*/ 2890704 w 12192000"/>
              <a:gd name="connsiteY139" fmla="*/ 121493 h 1924333"/>
              <a:gd name="connsiteX140" fmla="*/ 3042646 w 12192000"/>
              <a:gd name="connsiteY140" fmla="*/ 112273 h 1924333"/>
              <a:gd name="connsiteX141" fmla="*/ 3146630 w 12192000"/>
              <a:gd name="connsiteY141" fmla="*/ 100898 h 1924333"/>
              <a:gd name="connsiteX142" fmla="*/ 3233163 w 12192000"/>
              <a:gd name="connsiteY142" fmla="*/ 120200 h 1924333"/>
              <a:gd name="connsiteX143" fmla="*/ 3372699 w 12192000"/>
              <a:gd name="connsiteY143" fmla="*/ 129394 h 1924333"/>
              <a:gd name="connsiteX144" fmla="*/ 3394352 w 12192000"/>
              <a:gd name="connsiteY144" fmla="*/ 131671 h 1924333"/>
              <a:gd name="connsiteX145" fmla="*/ 3448218 w 12192000"/>
              <a:gd name="connsiteY145" fmla="*/ 118229 h 1924333"/>
              <a:gd name="connsiteX146" fmla="*/ 3505047 w 12192000"/>
              <a:gd name="connsiteY146" fmla="*/ 115412 h 1924333"/>
              <a:gd name="connsiteX147" fmla="*/ 3521767 w 12192000"/>
              <a:gd name="connsiteY147" fmla="*/ 111071 h 1924333"/>
              <a:gd name="connsiteX148" fmla="*/ 3585137 w 12192000"/>
              <a:gd name="connsiteY148" fmla="*/ 114371 h 1924333"/>
              <a:gd name="connsiteX149" fmla="*/ 3690293 w 12192000"/>
              <a:gd name="connsiteY149" fmla="*/ 98301 h 1924333"/>
              <a:gd name="connsiteX150" fmla="*/ 3867818 w 12192000"/>
              <a:gd name="connsiteY150" fmla="*/ 88985 h 1924333"/>
              <a:gd name="connsiteX151" fmla="*/ 4091337 w 12192000"/>
              <a:gd name="connsiteY151" fmla="*/ 70813 h 1924333"/>
              <a:gd name="connsiteX152" fmla="*/ 4246332 w 12192000"/>
              <a:gd name="connsiteY152" fmla="*/ 41697 h 1924333"/>
              <a:gd name="connsiteX153" fmla="*/ 4266975 w 12192000"/>
              <a:gd name="connsiteY153" fmla="*/ 46592 h 1924333"/>
              <a:gd name="connsiteX154" fmla="*/ 4270566 w 12192000"/>
              <a:gd name="connsiteY154" fmla="*/ 47620 h 1924333"/>
              <a:gd name="connsiteX155" fmla="*/ 4288964 w 12192000"/>
              <a:gd name="connsiteY155" fmla="*/ 52766 h 1924333"/>
              <a:gd name="connsiteX156" fmla="*/ 4365137 w 12192000"/>
              <a:gd name="connsiteY156" fmla="*/ 51783 h 1924333"/>
              <a:gd name="connsiteX157" fmla="*/ 4430546 w 12192000"/>
              <a:gd name="connsiteY157" fmla="*/ 44555 h 1924333"/>
              <a:gd name="connsiteX158" fmla="*/ 4444136 w 12192000"/>
              <a:gd name="connsiteY158" fmla="*/ 39567 h 1924333"/>
              <a:gd name="connsiteX159" fmla="*/ 4534039 w 12192000"/>
              <a:gd name="connsiteY159" fmla="*/ 31604 h 1924333"/>
              <a:gd name="connsiteX160" fmla="*/ 4560448 w 12192000"/>
              <a:gd name="connsiteY160" fmla="*/ 25231 h 1924333"/>
              <a:gd name="connsiteX161" fmla="*/ 4568006 w 12192000"/>
              <a:gd name="connsiteY161" fmla="*/ 25970 h 1924333"/>
              <a:gd name="connsiteX162" fmla="*/ 4595497 w 12192000"/>
              <a:gd name="connsiteY162" fmla="*/ 22958 h 1924333"/>
              <a:gd name="connsiteX163" fmla="*/ 4608623 w 12192000"/>
              <a:gd name="connsiteY163" fmla="*/ 18108 h 1924333"/>
              <a:gd name="connsiteX164" fmla="*/ 4623942 w 12192000"/>
              <a:gd name="connsiteY164" fmla="*/ 22251 h 1924333"/>
              <a:gd name="connsiteX165" fmla="*/ 4664336 w 12192000"/>
              <a:gd name="connsiteY165" fmla="*/ 23306 h 1924333"/>
              <a:gd name="connsiteX166" fmla="*/ 4677385 w 12192000"/>
              <a:gd name="connsiteY166" fmla="*/ 18246 h 1924333"/>
              <a:gd name="connsiteX167" fmla="*/ 4698143 w 12192000"/>
              <a:gd name="connsiteY167" fmla="*/ 18036 h 1924333"/>
              <a:gd name="connsiteX168" fmla="*/ 4750609 w 12192000"/>
              <a:gd name="connsiteY168" fmla="*/ 23611 h 1924333"/>
              <a:gd name="connsiteX169" fmla="*/ 4784658 w 12192000"/>
              <a:gd name="connsiteY169" fmla="*/ 25057 h 1924333"/>
              <a:gd name="connsiteX170" fmla="*/ 4847558 w 12192000"/>
              <a:gd name="connsiteY170" fmla="*/ 38726 h 1924333"/>
              <a:gd name="connsiteX171" fmla="*/ 4909134 w 12192000"/>
              <a:gd name="connsiteY171" fmla="*/ 50659 h 1924333"/>
              <a:gd name="connsiteX172" fmla="*/ 5099219 w 12192000"/>
              <a:gd name="connsiteY172" fmla="*/ 55050 h 1924333"/>
              <a:gd name="connsiteX173" fmla="*/ 5184992 w 12192000"/>
              <a:gd name="connsiteY173" fmla="*/ 67596 h 1924333"/>
              <a:gd name="connsiteX174" fmla="*/ 5229637 w 12192000"/>
              <a:gd name="connsiteY174" fmla="*/ 67789 h 1924333"/>
              <a:gd name="connsiteX175" fmla="*/ 5389346 w 12192000"/>
              <a:gd name="connsiteY175" fmla="*/ 80211 h 1924333"/>
              <a:gd name="connsiteX176" fmla="*/ 5494414 w 12192000"/>
              <a:gd name="connsiteY176" fmla="*/ 75926 h 1924333"/>
              <a:gd name="connsiteX177" fmla="*/ 5528443 w 12192000"/>
              <a:gd name="connsiteY177" fmla="*/ 77206 h 1924333"/>
              <a:gd name="connsiteX178" fmla="*/ 5684939 w 12192000"/>
              <a:gd name="connsiteY178" fmla="*/ 50269 h 1924333"/>
              <a:gd name="connsiteX179" fmla="*/ 5765146 w 12192000"/>
              <a:gd name="connsiteY179" fmla="*/ 50414 h 1924333"/>
              <a:gd name="connsiteX180" fmla="*/ 5848655 w 12192000"/>
              <a:gd name="connsiteY180" fmla="*/ 35257 h 1924333"/>
              <a:gd name="connsiteX181" fmla="*/ 5930656 w 12192000"/>
              <a:gd name="connsiteY181" fmla="*/ 30131 h 1924333"/>
              <a:gd name="connsiteX182" fmla="*/ 6124150 w 12192000"/>
              <a:gd name="connsiteY182" fmla="*/ 31679 h 1924333"/>
              <a:gd name="connsiteX183" fmla="*/ 6189199 w 12192000"/>
              <a:gd name="connsiteY183" fmla="*/ 588 h 192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2192000" h="1924333">
                <a:moveTo>
                  <a:pt x="6189199" y="588"/>
                </a:moveTo>
                <a:cubicBezTo>
                  <a:pt x="6196356" y="-574"/>
                  <a:pt x="6202609" y="-108"/>
                  <a:pt x="6207079" y="2850"/>
                </a:cubicBezTo>
                <a:cubicBezTo>
                  <a:pt x="6222026" y="2749"/>
                  <a:pt x="6273489" y="3767"/>
                  <a:pt x="6285610" y="18131"/>
                </a:cubicBezTo>
                <a:cubicBezTo>
                  <a:pt x="6307255" y="18685"/>
                  <a:pt x="6357141" y="23793"/>
                  <a:pt x="6378008" y="24625"/>
                </a:cubicBezTo>
                <a:cubicBezTo>
                  <a:pt x="6409946" y="30645"/>
                  <a:pt x="6438307" y="10375"/>
                  <a:pt x="6466340" y="21366"/>
                </a:cubicBezTo>
                <a:cubicBezTo>
                  <a:pt x="6488276" y="31229"/>
                  <a:pt x="6529854" y="28110"/>
                  <a:pt x="6553334" y="35307"/>
                </a:cubicBezTo>
                <a:cubicBezTo>
                  <a:pt x="6561737" y="48059"/>
                  <a:pt x="6609188" y="62087"/>
                  <a:pt x="6626068" y="58045"/>
                </a:cubicBezTo>
                <a:cubicBezTo>
                  <a:pt x="6660952" y="66570"/>
                  <a:pt x="6666277" y="84716"/>
                  <a:pt x="6692303" y="91487"/>
                </a:cubicBezTo>
                <a:lnTo>
                  <a:pt x="6733670" y="118130"/>
                </a:lnTo>
                <a:lnTo>
                  <a:pt x="6798016" y="112271"/>
                </a:lnTo>
                <a:lnTo>
                  <a:pt x="6801081" y="114963"/>
                </a:lnTo>
                <a:cubicBezTo>
                  <a:pt x="6806919" y="120140"/>
                  <a:pt x="6812832" y="125016"/>
                  <a:pt x="6819351" y="128825"/>
                </a:cubicBezTo>
                <a:cubicBezTo>
                  <a:pt x="6825742" y="109997"/>
                  <a:pt x="6840132" y="116541"/>
                  <a:pt x="6852732" y="123321"/>
                </a:cubicBezTo>
                <a:lnTo>
                  <a:pt x="6865247" y="128836"/>
                </a:lnTo>
                <a:lnTo>
                  <a:pt x="6905517" y="129265"/>
                </a:lnTo>
                <a:cubicBezTo>
                  <a:pt x="6934052" y="140042"/>
                  <a:pt x="6939773" y="141556"/>
                  <a:pt x="6950286" y="150104"/>
                </a:cubicBezTo>
                <a:lnTo>
                  <a:pt x="7003442" y="136136"/>
                </a:lnTo>
                <a:lnTo>
                  <a:pt x="7160047" y="166721"/>
                </a:lnTo>
                <a:cubicBezTo>
                  <a:pt x="7207281" y="179911"/>
                  <a:pt x="7280644" y="210197"/>
                  <a:pt x="7325604" y="215867"/>
                </a:cubicBezTo>
                <a:cubicBezTo>
                  <a:pt x="7460113" y="233904"/>
                  <a:pt x="7393081" y="242880"/>
                  <a:pt x="7540522" y="239374"/>
                </a:cubicBezTo>
                <a:cubicBezTo>
                  <a:pt x="7545714" y="234872"/>
                  <a:pt x="7605972" y="231727"/>
                  <a:pt x="7612071" y="229553"/>
                </a:cubicBezTo>
                <a:lnTo>
                  <a:pt x="7651995" y="244567"/>
                </a:lnTo>
                <a:lnTo>
                  <a:pt x="7725761" y="258638"/>
                </a:lnTo>
                <a:lnTo>
                  <a:pt x="7823038" y="287078"/>
                </a:lnTo>
                <a:cubicBezTo>
                  <a:pt x="7837080" y="286482"/>
                  <a:pt x="7851647" y="286498"/>
                  <a:pt x="7866405" y="287288"/>
                </a:cubicBezTo>
                <a:lnTo>
                  <a:pt x="7875021" y="288224"/>
                </a:lnTo>
                <a:cubicBezTo>
                  <a:pt x="7875062" y="288354"/>
                  <a:pt x="7875105" y="288483"/>
                  <a:pt x="7875146" y="288614"/>
                </a:cubicBezTo>
                <a:cubicBezTo>
                  <a:pt x="7880550" y="289202"/>
                  <a:pt x="7901153" y="290716"/>
                  <a:pt x="7907443" y="291752"/>
                </a:cubicBezTo>
                <a:lnTo>
                  <a:pt x="7912892" y="294833"/>
                </a:lnTo>
                <a:lnTo>
                  <a:pt x="7946345" y="319359"/>
                </a:lnTo>
                <a:cubicBezTo>
                  <a:pt x="7958657" y="312776"/>
                  <a:pt x="7996513" y="309749"/>
                  <a:pt x="8021238" y="315159"/>
                </a:cubicBezTo>
                <a:cubicBezTo>
                  <a:pt x="8045964" y="320570"/>
                  <a:pt x="8058169" y="340462"/>
                  <a:pt x="8094697" y="351819"/>
                </a:cubicBezTo>
                <a:cubicBezTo>
                  <a:pt x="8129587" y="361154"/>
                  <a:pt x="8116181" y="360544"/>
                  <a:pt x="8155208" y="371168"/>
                </a:cubicBezTo>
                <a:cubicBezTo>
                  <a:pt x="8196217" y="383300"/>
                  <a:pt x="8205468" y="391801"/>
                  <a:pt x="8248472" y="400489"/>
                </a:cubicBezTo>
                <a:cubicBezTo>
                  <a:pt x="8283932" y="419791"/>
                  <a:pt x="8278617" y="392031"/>
                  <a:pt x="8300068" y="405531"/>
                </a:cubicBezTo>
                <a:lnTo>
                  <a:pt x="8356293" y="403328"/>
                </a:lnTo>
                <a:cubicBezTo>
                  <a:pt x="8377247" y="404463"/>
                  <a:pt x="8438442" y="433194"/>
                  <a:pt x="8475838" y="435524"/>
                </a:cubicBezTo>
                <a:cubicBezTo>
                  <a:pt x="8510241" y="438037"/>
                  <a:pt x="8545511" y="449840"/>
                  <a:pt x="8575216" y="450198"/>
                </a:cubicBezTo>
                <a:lnTo>
                  <a:pt x="8588650" y="447070"/>
                </a:lnTo>
                <a:lnTo>
                  <a:pt x="8612184" y="439577"/>
                </a:lnTo>
                <a:lnTo>
                  <a:pt x="8630713" y="433015"/>
                </a:lnTo>
                <a:cubicBezTo>
                  <a:pt x="8635870" y="429519"/>
                  <a:pt x="8700685" y="428411"/>
                  <a:pt x="8704240" y="422865"/>
                </a:cubicBezTo>
                <a:cubicBezTo>
                  <a:pt x="8761777" y="429549"/>
                  <a:pt x="8768302" y="427178"/>
                  <a:pt x="8829513" y="429389"/>
                </a:cubicBezTo>
                <a:cubicBezTo>
                  <a:pt x="8922895" y="444672"/>
                  <a:pt x="8924579" y="401507"/>
                  <a:pt x="9083651" y="390744"/>
                </a:cubicBezTo>
                <a:cubicBezTo>
                  <a:pt x="9138403" y="388032"/>
                  <a:pt x="9315003" y="378647"/>
                  <a:pt x="9371402" y="371809"/>
                </a:cubicBezTo>
                <a:cubicBezTo>
                  <a:pt x="9358632" y="337502"/>
                  <a:pt x="9402842" y="379364"/>
                  <a:pt x="9429586" y="369213"/>
                </a:cubicBezTo>
                <a:cubicBezTo>
                  <a:pt x="9449312" y="370213"/>
                  <a:pt x="9473938" y="373270"/>
                  <a:pt x="9489757" y="377814"/>
                </a:cubicBezTo>
                <a:cubicBezTo>
                  <a:pt x="9498164" y="379256"/>
                  <a:pt x="9507139" y="379272"/>
                  <a:pt x="9516954" y="376991"/>
                </a:cubicBezTo>
                <a:cubicBezTo>
                  <a:pt x="9548430" y="354766"/>
                  <a:pt x="9591874" y="370315"/>
                  <a:pt x="9645588" y="363590"/>
                </a:cubicBezTo>
                <a:cubicBezTo>
                  <a:pt x="9660487" y="368814"/>
                  <a:pt x="9710817" y="350550"/>
                  <a:pt x="9722896" y="360983"/>
                </a:cubicBezTo>
                <a:cubicBezTo>
                  <a:pt x="9733918" y="362239"/>
                  <a:pt x="9745201" y="356679"/>
                  <a:pt x="9752803" y="368492"/>
                </a:cubicBezTo>
                <a:cubicBezTo>
                  <a:pt x="9793268" y="374490"/>
                  <a:pt x="9843313" y="380978"/>
                  <a:pt x="9890305" y="380736"/>
                </a:cubicBezTo>
                <a:cubicBezTo>
                  <a:pt x="9912701" y="380083"/>
                  <a:pt x="9926523" y="379037"/>
                  <a:pt x="9939767" y="377776"/>
                </a:cubicBezTo>
                <a:lnTo>
                  <a:pt x="9944355" y="377352"/>
                </a:lnTo>
                <a:lnTo>
                  <a:pt x="9953719" y="375642"/>
                </a:lnTo>
                <a:lnTo>
                  <a:pt x="9955809" y="376294"/>
                </a:lnTo>
                <a:lnTo>
                  <a:pt x="10032710" y="394940"/>
                </a:lnTo>
                <a:lnTo>
                  <a:pt x="10049925" y="404971"/>
                </a:lnTo>
                <a:lnTo>
                  <a:pt x="10112671" y="414549"/>
                </a:lnTo>
                <a:cubicBezTo>
                  <a:pt x="10169643" y="412125"/>
                  <a:pt x="10132220" y="425358"/>
                  <a:pt x="10170853" y="435168"/>
                </a:cubicBezTo>
                <a:cubicBezTo>
                  <a:pt x="10206088" y="442020"/>
                  <a:pt x="10240809" y="454081"/>
                  <a:pt x="10290184" y="448123"/>
                </a:cubicBezTo>
                <a:cubicBezTo>
                  <a:pt x="10301813" y="444919"/>
                  <a:pt x="10315233" y="449499"/>
                  <a:pt x="10320158" y="458352"/>
                </a:cubicBezTo>
                <a:cubicBezTo>
                  <a:pt x="10321006" y="459876"/>
                  <a:pt x="10321565" y="461470"/>
                  <a:pt x="10321815" y="463087"/>
                </a:cubicBezTo>
                <a:cubicBezTo>
                  <a:pt x="10354058" y="457158"/>
                  <a:pt x="10355176" y="470634"/>
                  <a:pt x="10373742" y="464538"/>
                </a:cubicBezTo>
                <a:cubicBezTo>
                  <a:pt x="10403060" y="475292"/>
                  <a:pt x="10411841" y="497597"/>
                  <a:pt x="10428532" y="492504"/>
                </a:cubicBezTo>
                <a:cubicBezTo>
                  <a:pt x="10440561" y="500742"/>
                  <a:pt x="10446267" y="521930"/>
                  <a:pt x="10466490" y="517759"/>
                </a:cubicBezTo>
                <a:cubicBezTo>
                  <a:pt x="10464622" y="519986"/>
                  <a:pt x="10465013" y="521261"/>
                  <a:pt x="10466675" y="522076"/>
                </a:cubicBezTo>
                <a:lnTo>
                  <a:pt x="10470309" y="522792"/>
                </a:lnTo>
                <a:lnTo>
                  <a:pt x="10474138" y="519761"/>
                </a:lnTo>
                <a:cubicBezTo>
                  <a:pt x="10488888" y="509612"/>
                  <a:pt x="10484914" y="524734"/>
                  <a:pt x="10501100" y="528263"/>
                </a:cubicBezTo>
                <a:cubicBezTo>
                  <a:pt x="10508412" y="530705"/>
                  <a:pt x="10505426" y="533743"/>
                  <a:pt x="10502395" y="536393"/>
                </a:cubicBezTo>
                <a:lnTo>
                  <a:pt x="10689496" y="560233"/>
                </a:lnTo>
                <a:cubicBezTo>
                  <a:pt x="10721441" y="573640"/>
                  <a:pt x="10757547" y="582937"/>
                  <a:pt x="10788736" y="613188"/>
                </a:cubicBezTo>
                <a:cubicBezTo>
                  <a:pt x="10794510" y="621641"/>
                  <a:pt x="10807098" y="616073"/>
                  <a:pt x="10819747" y="621351"/>
                </a:cubicBezTo>
                <a:cubicBezTo>
                  <a:pt x="10832398" y="626630"/>
                  <a:pt x="10846356" y="639592"/>
                  <a:pt x="10864632" y="644858"/>
                </a:cubicBezTo>
                <a:cubicBezTo>
                  <a:pt x="10895617" y="652290"/>
                  <a:pt x="10921550" y="640451"/>
                  <a:pt x="10929407" y="652945"/>
                </a:cubicBezTo>
                <a:cubicBezTo>
                  <a:pt x="10945460" y="653176"/>
                  <a:pt x="10968148" y="640553"/>
                  <a:pt x="10979412" y="654217"/>
                </a:cubicBezTo>
                <a:cubicBezTo>
                  <a:pt x="10981679" y="643737"/>
                  <a:pt x="10997287" y="663414"/>
                  <a:pt x="11006959" y="657017"/>
                </a:cubicBezTo>
                <a:cubicBezTo>
                  <a:pt x="11023230" y="659396"/>
                  <a:pt x="11051890" y="662462"/>
                  <a:pt x="11077038" y="668487"/>
                </a:cubicBezTo>
                <a:cubicBezTo>
                  <a:pt x="11097000" y="690299"/>
                  <a:pt x="11141286" y="676399"/>
                  <a:pt x="11157850" y="693164"/>
                </a:cubicBezTo>
                <a:cubicBezTo>
                  <a:pt x="11163800" y="695757"/>
                  <a:pt x="11169599" y="696942"/>
                  <a:pt x="11175276" y="697243"/>
                </a:cubicBezTo>
                <a:lnTo>
                  <a:pt x="11191131" y="696085"/>
                </a:lnTo>
                <a:lnTo>
                  <a:pt x="11195573" y="691751"/>
                </a:lnTo>
                <a:lnTo>
                  <a:pt x="11205299" y="693247"/>
                </a:lnTo>
                <a:lnTo>
                  <a:pt x="11223770" y="690335"/>
                </a:lnTo>
                <a:cubicBezTo>
                  <a:pt x="11237778" y="693777"/>
                  <a:pt x="11256852" y="701947"/>
                  <a:pt x="11292119" y="713311"/>
                </a:cubicBezTo>
                <a:cubicBezTo>
                  <a:pt x="11334878" y="733451"/>
                  <a:pt x="11401662" y="729175"/>
                  <a:pt x="11435379" y="758519"/>
                </a:cubicBezTo>
                <a:lnTo>
                  <a:pt x="11604406" y="810476"/>
                </a:lnTo>
                <a:lnTo>
                  <a:pt x="11652155" y="825109"/>
                </a:lnTo>
                <a:lnTo>
                  <a:pt x="11654192" y="827301"/>
                </a:lnTo>
                <a:cubicBezTo>
                  <a:pt x="11661650" y="834729"/>
                  <a:pt x="11669215" y="841480"/>
                  <a:pt x="11676599" y="846628"/>
                </a:cubicBezTo>
                <a:cubicBezTo>
                  <a:pt x="11688258" y="861760"/>
                  <a:pt x="11752266" y="896888"/>
                  <a:pt x="11775168" y="890664"/>
                </a:cubicBezTo>
                <a:cubicBezTo>
                  <a:pt x="11790977" y="883819"/>
                  <a:pt x="11808364" y="879901"/>
                  <a:pt x="11826341" y="877558"/>
                </a:cubicBezTo>
                <a:lnTo>
                  <a:pt x="11879068" y="874038"/>
                </a:lnTo>
                <a:lnTo>
                  <a:pt x="11889563" y="878619"/>
                </a:lnTo>
                <a:lnTo>
                  <a:pt x="12016613" y="886111"/>
                </a:lnTo>
                <a:lnTo>
                  <a:pt x="12108292" y="868500"/>
                </a:lnTo>
                <a:cubicBezTo>
                  <a:pt x="12129725" y="867311"/>
                  <a:pt x="12157891" y="874537"/>
                  <a:pt x="12182910" y="882003"/>
                </a:cubicBezTo>
                <a:lnTo>
                  <a:pt x="12192000" y="884778"/>
                </a:lnTo>
                <a:lnTo>
                  <a:pt x="12192000" y="1610315"/>
                </a:lnTo>
                <a:lnTo>
                  <a:pt x="12191998" y="1610315"/>
                </a:lnTo>
                <a:lnTo>
                  <a:pt x="12191998" y="1924333"/>
                </a:lnTo>
                <a:lnTo>
                  <a:pt x="0" y="1924333"/>
                </a:lnTo>
                <a:lnTo>
                  <a:pt x="0" y="505159"/>
                </a:lnTo>
                <a:lnTo>
                  <a:pt x="5722" y="508889"/>
                </a:lnTo>
                <a:cubicBezTo>
                  <a:pt x="21614" y="518548"/>
                  <a:pt x="33814" y="524781"/>
                  <a:pt x="38476" y="524137"/>
                </a:cubicBezTo>
                <a:cubicBezTo>
                  <a:pt x="99229" y="544180"/>
                  <a:pt x="142010" y="538457"/>
                  <a:pt x="192883" y="545272"/>
                </a:cubicBezTo>
                <a:cubicBezTo>
                  <a:pt x="277629" y="525210"/>
                  <a:pt x="293434" y="558443"/>
                  <a:pt x="343710" y="565029"/>
                </a:cubicBezTo>
                <a:cubicBezTo>
                  <a:pt x="383094" y="555729"/>
                  <a:pt x="425462" y="556271"/>
                  <a:pt x="471066" y="549837"/>
                </a:cubicBezTo>
                <a:cubicBezTo>
                  <a:pt x="513583" y="544428"/>
                  <a:pt x="569194" y="531004"/>
                  <a:pt x="617333" y="526428"/>
                </a:cubicBezTo>
                <a:cubicBezTo>
                  <a:pt x="660031" y="520760"/>
                  <a:pt x="696675" y="523882"/>
                  <a:pt x="725203" y="523793"/>
                </a:cubicBezTo>
                <a:cubicBezTo>
                  <a:pt x="736650" y="521695"/>
                  <a:pt x="780513" y="502146"/>
                  <a:pt x="788494" y="505799"/>
                </a:cubicBezTo>
                <a:lnTo>
                  <a:pt x="885977" y="526585"/>
                </a:lnTo>
                <a:cubicBezTo>
                  <a:pt x="906140" y="522837"/>
                  <a:pt x="917203" y="532232"/>
                  <a:pt x="932142" y="528005"/>
                </a:cubicBezTo>
                <a:cubicBezTo>
                  <a:pt x="963701" y="524128"/>
                  <a:pt x="1061555" y="499582"/>
                  <a:pt x="1090404" y="498299"/>
                </a:cubicBezTo>
                <a:cubicBezTo>
                  <a:pt x="1132840" y="494057"/>
                  <a:pt x="1148476" y="496041"/>
                  <a:pt x="1188628" y="483151"/>
                </a:cubicBezTo>
                <a:cubicBezTo>
                  <a:pt x="1230397" y="468408"/>
                  <a:pt x="1278711" y="457638"/>
                  <a:pt x="1316247" y="425979"/>
                </a:cubicBezTo>
                <a:cubicBezTo>
                  <a:pt x="1322662" y="417251"/>
                  <a:pt x="1339433" y="418553"/>
                  <a:pt x="1357712" y="416549"/>
                </a:cubicBezTo>
                <a:cubicBezTo>
                  <a:pt x="1375991" y="414544"/>
                  <a:pt x="1423507" y="412949"/>
                  <a:pt x="1425921" y="413953"/>
                </a:cubicBezTo>
                <a:cubicBezTo>
                  <a:pt x="1450272" y="407937"/>
                  <a:pt x="1458223" y="388156"/>
                  <a:pt x="1503817" y="380457"/>
                </a:cubicBezTo>
                <a:cubicBezTo>
                  <a:pt x="1541095" y="377398"/>
                  <a:pt x="1605565" y="376357"/>
                  <a:pt x="1639196" y="372785"/>
                </a:cubicBezTo>
                <a:cubicBezTo>
                  <a:pt x="1653280" y="376736"/>
                  <a:pt x="1695289" y="365766"/>
                  <a:pt x="1705606" y="359023"/>
                </a:cubicBezTo>
                <a:cubicBezTo>
                  <a:pt x="1729169" y="336295"/>
                  <a:pt x="1793207" y="348537"/>
                  <a:pt x="1813011" y="331023"/>
                </a:cubicBezTo>
                <a:cubicBezTo>
                  <a:pt x="1820772" y="328179"/>
                  <a:pt x="1823566" y="341833"/>
                  <a:pt x="1831380" y="341307"/>
                </a:cubicBezTo>
                <a:lnTo>
                  <a:pt x="1858612" y="326777"/>
                </a:lnTo>
                <a:lnTo>
                  <a:pt x="1880661" y="335987"/>
                </a:lnTo>
                <a:lnTo>
                  <a:pt x="1941495" y="310792"/>
                </a:lnTo>
                <a:cubicBezTo>
                  <a:pt x="1978970" y="307223"/>
                  <a:pt x="1947391" y="291714"/>
                  <a:pt x="1995402" y="305480"/>
                </a:cubicBezTo>
                <a:cubicBezTo>
                  <a:pt x="2042464" y="298034"/>
                  <a:pt x="2153424" y="281146"/>
                  <a:pt x="2223864" y="266118"/>
                </a:cubicBezTo>
                <a:cubicBezTo>
                  <a:pt x="2261296" y="256300"/>
                  <a:pt x="2360518" y="238323"/>
                  <a:pt x="2418043" y="215314"/>
                </a:cubicBezTo>
                <a:cubicBezTo>
                  <a:pt x="2472088" y="206823"/>
                  <a:pt x="2499422" y="162612"/>
                  <a:pt x="2558461" y="168193"/>
                </a:cubicBezTo>
                <a:cubicBezTo>
                  <a:pt x="2559660" y="164506"/>
                  <a:pt x="2592244" y="161337"/>
                  <a:pt x="2595535" y="158548"/>
                </a:cubicBezTo>
                <a:lnTo>
                  <a:pt x="2626942" y="130400"/>
                </a:lnTo>
                <a:lnTo>
                  <a:pt x="2632225" y="130446"/>
                </a:lnTo>
                <a:lnTo>
                  <a:pt x="2696856" y="128498"/>
                </a:lnTo>
                <a:lnTo>
                  <a:pt x="2759767" y="127784"/>
                </a:lnTo>
                <a:cubicBezTo>
                  <a:pt x="2770024" y="123546"/>
                  <a:pt x="2781047" y="119463"/>
                  <a:pt x="2792685" y="115710"/>
                </a:cubicBezTo>
                <a:lnTo>
                  <a:pt x="2799767" y="113754"/>
                </a:lnTo>
                <a:lnTo>
                  <a:pt x="2829799" y="120042"/>
                </a:lnTo>
                <a:lnTo>
                  <a:pt x="2890704" y="121493"/>
                </a:lnTo>
                <a:cubicBezTo>
                  <a:pt x="2935390" y="121035"/>
                  <a:pt x="2990780" y="113193"/>
                  <a:pt x="3042646" y="112273"/>
                </a:cubicBezTo>
                <a:cubicBezTo>
                  <a:pt x="3077119" y="111474"/>
                  <a:pt x="3124089" y="100414"/>
                  <a:pt x="3146630" y="100898"/>
                </a:cubicBezTo>
                <a:cubicBezTo>
                  <a:pt x="3169381" y="117699"/>
                  <a:pt x="3224695" y="125864"/>
                  <a:pt x="3233163" y="120200"/>
                </a:cubicBezTo>
                <a:lnTo>
                  <a:pt x="3372699" y="129394"/>
                </a:lnTo>
                <a:cubicBezTo>
                  <a:pt x="3389020" y="126586"/>
                  <a:pt x="3397563" y="116804"/>
                  <a:pt x="3394352" y="131671"/>
                </a:cubicBezTo>
                <a:cubicBezTo>
                  <a:pt x="3406102" y="131485"/>
                  <a:pt x="3429770" y="120938"/>
                  <a:pt x="3448218" y="118229"/>
                </a:cubicBezTo>
                <a:lnTo>
                  <a:pt x="3505047" y="115412"/>
                </a:lnTo>
                <a:lnTo>
                  <a:pt x="3521767" y="111071"/>
                </a:lnTo>
                <a:cubicBezTo>
                  <a:pt x="3526335" y="108877"/>
                  <a:pt x="3582156" y="117732"/>
                  <a:pt x="3585137" y="114371"/>
                </a:cubicBezTo>
                <a:cubicBezTo>
                  <a:pt x="3638265" y="102098"/>
                  <a:pt x="3633789" y="98565"/>
                  <a:pt x="3690293" y="98301"/>
                </a:cubicBezTo>
                <a:cubicBezTo>
                  <a:pt x="3782197" y="112746"/>
                  <a:pt x="3826738" y="92943"/>
                  <a:pt x="3867818" y="88985"/>
                </a:cubicBezTo>
                <a:cubicBezTo>
                  <a:pt x="3943777" y="81477"/>
                  <a:pt x="3990501" y="75194"/>
                  <a:pt x="4091337" y="70813"/>
                </a:cubicBezTo>
                <a:cubicBezTo>
                  <a:pt x="4154422" y="62932"/>
                  <a:pt x="4217060" y="45734"/>
                  <a:pt x="4246332" y="41697"/>
                </a:cubicBezTo>
                <a:cubicBezTo>
                  <a:pt x="4253308" y="42804"/>
                  <a:pt x="4260125" y="44606"/>
                  <a:pt x="4266975" y="46592"/>
                </a:cubicBezTo>
                <a:lnTo>
                  <a:pt x="4270566" y="47620"/>
                </a:lnTo>
                <a:lnTo>
                  <a:pt x="4288964" y="52766"/>
                </a:lnTo>
                <a:lnTo>
                  <a:pt x="4365137" y="51783"/>
                </a:lnTo>
                <a:lnTo>
                  <a:pt x="4430546" y="44555"/>
                </a:lnTo>
                <a:lnTo>
                  <a:pt x="4444136" y="39567"/>
                </a:lnTo>
                <a:lnTo>
                  <a:pt x="4534039" y="31604"/>
                </a:lnTo>
                <a:lnTo>
                  <a:pt x="4560448" y="25231"/>
                </a:lnTo>
                <a:lnTo>
                  <a:pt x="4568006" y="25970"/>
                </a:lnTo>
                <a:cubicBezTo>
                  <a:pt x="4580278" y="23866"/>
                  <a:pt x="4594878" y="14904"/>
                  <a:pt x="4595497" y="22958"/>
                </a:cubicBezTo>
                <a:lnTo>
                  <a:pt x="4608623" y="18108"/>
                </a:lnTo>
                <a:lnTo>
                  <a:pt x="4623942" y="22251"/>
                </a:lnTo>
                <a:cubicBezTo>
                  <a:pt x="4633227" y="23117"/>
                  <a:pt x="4655429" y="23973"/>
                  <a:pt x="4664336" y="23306"/>
                </a:cubicBezTo>
                <a:lnTo>
                  <a:pt x="4677385" y="18246"/>
                </a:lnTo>
                <a:lnTo>
                  <a:pt x="4698143" y="18036"/>
                </a:lnTo>
                <a:cubicBezTo>
                  <a:pt x="4710347" y="18931"/>
                  <a:pt x="4736189" y="22441"/>
                  <a:pt x="4750609" y="23611"/>
                </a:cubicBezTo>
                <a:cubicBezTo>
                  <a:pt x="4764270" y="27424"/>
                  <a:pt x="4774858" y="29782"/>
                  <a:pt x="4784658" y="25057"/>
                </a:cubicBezTo>
                <a:cubicBezTo>
                  <a:pt x="4804708" y="29613"/>
                  <a:pt x="4822811" y="48263"/>
                  <a:pt x="4847558" y="38726"/>
                </a:cubicBezTo>
                <a:cubicBezTo>
                  <a:pt x="4868304" y="42993"/>
                  <a:pt x="4867190" y="47939"/>
                  <a:pt x="4909134" y="50659"/>
                </a:cubicBezTo>
                <a:cubicBezTo>
                  <a:pt x="4945026" y="52455"/>
                  <a:pt x="5063406" y="54096"/>
                  <a:pt x="5099219" y="55050"/>
                </a:cubicBezTo>
                <a:cubicBezTo>
                  <a:pt x="5145195" y="57873"/>
                  <a:pt x="5163254" y="65473"/>
                  <a:pt x="5184992" y="67596"/>
                </a:cubicBezTo>
                <a:cubicBezTo>
                  <a:pt x="5206728" y="69720"/>
                  <a:pt x="5195578" y="65687"/>
                  <a:pt x="5229637" y="67789"/>
                </a:cubicBezTo>
                <a:cubicBezTo>
                  <a:pt x="5263695" y="69892"/>
                  <a:pt x="5345217" y="78854"/>
                  <a:pt x="5389346" y="80211"/>
                </a:cubicBezTo>
                <a:cubicBezTo>
                  <a:pt x="5425889" y="83191"/>
                  <a:pt x="5461943" y="84751"/>
                  <a:pt x="5494414" y="75926"/>
                </a:cubicBezTo>
                <a:lnTo>
                  <a:pt x="5528443" y="77206"/>
                </a:lnTo>
                <a:cubicBezTo>
                  <a:pt x="5582723" y="71370"/>
                  <a:pt x="5638917" y="68385"/>
                  <a:pt x="5684939" y="50269"/>
                </a:cubicBezTo>
                <a:cubicBezTo>
                  <a:pt x="5724389" y="45804"/>
                  <a:pt x="5737860" y="52916"/>
                  <a:pt x="5765146" y="50414"/>
                </a:cubicBezTo>
                <a:cubicBezTo>
                  <a:pt x="5792695" y="43060"/>
                  <a:pt x="5827352" y="38097"/>
                  <a:pt x="5848655" y="35257"/>
                </a:cubicBezTo>
                <a:lnTo>
                  <a:pt x="5930656" y="30131"/>
                </a:lnTo>
                <a:lnTo>
                  <a:pt x="6124150" y="31679"/>
                </a:lnTo>
                <a:cubicBezTo>
                  <a:pt x="6138131" y="22216"/>
                  <a:pt x="6167730" y="4075"/>
                  <a:pt x="6189199" y="5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9AC3E0-0320-4821-BBE4-84E8C5706B52}"/>
              </a:ext>
            </a:extLst>
          </p:cNvPr>
          <p:cNvSpPr>
            <a:spLocks noGrp="1"/>
          </p:cNvSpPr>
          <p:nvPr>
            <p:ph type="title"/>
          </p:nvPr>
        </p:nvSpPr>
        <p:spPr>
          <a:xfrm>
            <a:off x="1334672" y="2095034"/>
            <a:ext cx="8988121" cy="3617282"/>
          </a:xfrm>
        </p:spPr>
        <p:txBody>
          <a:bodyPr vert="horz" lIns="91440" tIns="45720" rIns="91440" bIns="45720" rtlCol="0" anchor="b">
            <a:normAutofit fontScale="90000"/>
          </a:bodyPr>
          <a:lstStyle/>
          <a:p>
            <a:pPr algn="ctr"/>
            <a:r>
              <a:rPr lang="en-US" sz="2700" kern="1200" dirty="0">
                <a:solidFill>
                  <a:schemeClr val="tx1">
                    <a:lumMod val="85000"/>
                    <a:lumOff val="15000"/>
                  </a:schemeClr>
                </a:solidFill>
                <a:latin typeface="Time new roman"/>
              </a:rPr>
              <a:t>MINI PROJECT</a:t>
            </a:r>
            <a:br>
              <a:rPr lang="en-US" sz="2700" kern="1200" dirty="0">
                <a:latin typeface="Time new roman"/>
              </a:rPr>
            </a:br>
            <a:r>
              <a:rPr lang="en-US" sz="2700" kern="1200" dirty="0">
                <a:solidFill>
                  <a:schemeClr val="tx1">
                    <a:lumMod val="85000"/>
                    <a:lumOff val="15000"/>
                  </a:schemeClr>
                </a:solidFill>
                <a:latin typeface="Time new roman"/>
              </a:rPr>
              <a:t>ON </a:t>
            </a:r>
            <a:br>
              <a:rPr lang="en-US" sz="2700" kern="1200" dirty="0">
                <a:latin typeface="Time new roman"/>
              </a:rPr>
            </a:br>
            <a:r>
              <a:rPr lang="en-US" sz="2700" b="1" kern="1200" dirty="0">
                <a:solidFill>
                  <a:schemeClr val="tx1">
                    <a:lumMod val="85000"/>
                    <a:lumOff val="15000"/>
                  </a:schemeClr>
                </a:solidFill>
                <a:latin typeface="Time new roman"/>
              </a:rPr>
              <a:t>PATHOLOGY IMAGE ANALYSIS FOR LUNG CANCER CLASSIFICATION USING IBM WATSON</a:t>
            </a:r>
            <a:br>
              <a:rPr lang="en-US" sz="2700" b="1" kern="1200" dirty="0">
                <a:solidFill>
                  <a:schemeClr val="tx1">
                    <a:lumMod val="85000"/>
                    <a:lumOff val="15000"/>
                  </a:schemeClr>
                </a:solidFill>
                <a:latin typeface="Time new roman"/>
              </a:rPr>
            </a:br>
            <a:br>
              <a:rPr lang="en-US" sz="2700" kern="1200" dirty="0">
                <a:latin typeface="Time new roman"/>
              </a:rPr>
            </a:br>
            <a:br>
              <a:rPr lang="en-US" sz="900" dirty="0"/>
            </a:br>
            <a:r>
              <a:rPr lang="en-US" sz="2700" u="sng" kern="1200" dirty="0">
                <a:solidFill>
                  <a:schemeClr val="tx1">
                    <a:lumMod val="85000"/>
                    <a:lumOff val="15000"/>
                  </a:schemeClr>
                </a:solidFill>
                <a:latin typeface="+mj-lt"/>
                <a:ea typeface="+mj-ea"/>
                <a:cs typeface="+mj-cs"/>
              </a:rPr>
              <a:t>SUBMITTED BY:</a:t>
            </a:r>
            <a:br>
              <a:rPr lang="en-US" sz="2700" u="sng" kern="1200" dirty="0"/>
            </a:br>
            <a:r>
              <a:rPr lang="en-US" sz="2700" kern="1200" dirty="0">
                <a:solidFill>
                  <a:schemeClr val="tx1">
                    <a:lumMod val="85000"/>
                    <a:lumOff val="15000"/>
                  </a:schemeClr>
                </a:solidFill>
                <a:latin typeface="+mj-lt"/>
                <a:ea typeface="+mj-ea"/>
                <a:cs typeface="+mj-cs"/>
              </a:rPr>
              <a:t>B.VAMSHI KRISHNA</a:t>
            </a:r>
            <a:r>
              <a:rPr lang="en-US" sz="2700" dirty="0">
                <a:solidFill>
                  <a:schemeClr val="tx1">
                    <a:lumMod val="85000"/>
                    <a:lumOff val="15000"/>
                  </a:schemeClr>
                </a:solidFill>
              </a:rPr>
              <a:t>    (18UK1A05J3)</a:t>
            </a:r>
            <a:br>
              <a:rPr lang="en-US" sz="2700" kern="1200" dirty="0"/>
            </a:br>
            <a:r>
              <a:rPr lang="en-US" sz="2700" kern="1200">
                <a:solidFill>
                  <a:schemeClr val="tx1">
                    <a:lumMod val="85000"/>
                    <a:lumOff val="15000"/>
                  </a:schemeClr>
                </a:solidFill>
                <a:latin typeface="+mj-lt"/>
                <a:ea typeface="+mj-ea"/>
                <a:cs typeface="+mj-cs"/>
              </a:rPr>
              <a:t>G.SAI PRANITHA</a:t>
            </a:r>
            <a:r>
              <a:rPr lang="en-US" sz="2700">
                <a:solidFill>
                  <a:schemeClr val="tx1">
                    <a:lumMod val="85000"/>
                    <a:lumOff val="15000"/>
                  </a:schemeClr>
                </a:solidFill>
              </a:rPr>
              <a:t>          (18UK1A05K1)</a:t>
            </a:r>
            <a:br>
              <a:rPr lang="en-US" sz="2700" kern="1200" dirty="0"/>
            </a:br>
            <a:r>
              <a:rPr lang="en-US" sz="2700" kern="1200">
                <a:solidFill>
                  <a:schemeClr val="tx1">
                    <a:lumMod val="85000"/>
                    <a:lumOff val="15000"/>
                  </a:schemeClr>
                </a:solidFill>
                <a:latin typeface="+mj-lt"/>
                <a:ea typeface="+mj-ea"/>
                <a:cs typeface="+mj-cs"/>
              </a:rPr>
              <a:t>CH.SRINISH REDDY</a:t>
            </a:r>
            <a:r>
              <a:rPr lang="en-US" sz="2700">
                <a:solidFill>
                  <a:schemeClr val="tx1">
                    <a:lumMod val="85000"/>
                    <a:lumOff val="15000"/>
                  </a:schemeClr>
                </a:solidFill>
              </a:rPr>
              <a:t>      (18UK1A05H1)</a:t>
            </a:r>
            <a:br>
              <a:rPr lang="en-US" sz="2700" kern="1200" dirty="0"/>
            </a:br>
            <a:r>
              <a:rPr lang="en-US" sz="2700" kern="1200">
                <a:solidFill>
                  <a:schemeClr val="tx1">
                    <a:lumMod val="85000"/>
                    <a:lumOff val="15000"/>
                  </a:schemeClr>
                </a:solidFill>
                <a:latin typeface="+mj-lt"/>
                <a:ea typeface="+mj-ea"/>
                <a:cs typeface="+mj-cs"/>
              </a:rPr>
              <a:t>M.PRADEEP REDDY</a:t>
            </a:r>
            <a:r>
              <a:rPr lang="en-US" sz="2700">
                <a:solidFill>
                  <a:schemeClr val="tx1">
                    <a:lumMod val="85000"/>
                    <a:lumOff val="15000"/>
                  </a:schemeClr>
                </a:solidFill>
              </a:rPr>
              <a:t>     (18UK1A05F3)</a:t>
            </a:r>
            <a:endParaRPr lang="en-US" sz="2700" kern="1200">
              <a:solidFill>
                <a:schemeClr val="tx1">
                  <a:lumMod val="85000"/>
                  <a:lumOff val="15000"/>
                </a:schemeClr>
              </a:solidFill>
              <a:latin typeface="+mj-lt"/>
              <a:cs typeface="Calibri Light"/>
            </a:endParaRPr>
          </a:p>
        </p:txBody>
      </p:sp>
      <p:pic>
        <p:nvPicPr>
          <p:cNvPr id="4" name="Picture 4" descr="A picture containing graphical user interface&#10;&#10;Description automatically generated">
            <a:extLst>
              <a:ext uri="{FF2B5EF4-FFF2-40B4-BE49-F238E27FC236}">
                <a16:creationId xmlns:a16="http://schemas.microsoft.com/office/drawing/2014/main" id="{EBB3078D-A450-48B3-9807-455D3CF711CC}"/>
              </a:ext>
            </a:extLst>
          </p:cNvPr>
          <p:cNvPicPr>
            <a:picLocks noChangeAspect="1"/>
          </p:cNvPicPr>
          <p:nvPr/>
        </p:nvPicPr>
        <p:blipFill>
          <a:blip r:embed="rId2"/>
          <a:stretch>
            <a:fillRect/>
          </a:stretch>
        </p:blipFill>
        <p:spPr>
          <a:xfrm>
            <a:off x="1976490" y="220124"/>
            <a:ext cx="7135826" cy="1872445"/>
          </a:xfrm>
          <a:prstGeom prst="rect">
            <a:avLst/>
          </a:prstGeom>
        </p:spPr>
      </p:pic>
    </p:spTree>
    <p:extLst>
      <p:ext uri="{BB962C8B-B14F-4D97-AF65-F5344CB8AC3E}">
        <p14:creationId xmlns:p14="http://schemas.microsoft.com/office/powerpoint/2010/main" val="14764080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3">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5">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F621AF-7954-4651-8D6B-4630846C1E62}"/>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anchor="ctr">
            <a:normAutofit/>
          </a:bodyPr>
          <a:lstStyle/>
          <a:p>
            <a:pPr algn="ctr"/>
            <a:r>
              <a:rPr lang="en-GB" sz="2600">
                <a:solidFill>
                  <a:srgbClr val="FFFFFF"/>
                </a:solidFill>
                <a:cs typeface="Calibri Light"/>
              </a:rPr>
              <a:t>Cancer Train Dataset</a:t>
            </a:r>
            <a:endParaRPr lang="en-GB" sz="2600">
              <a:solidFill>
                <a:srgbClr val="FFFFFF"/>
              </a:solidFill>
            </a:endParaRPr>
          </a:p>
        </p:txBody>
      </p:sp>
      <p:pic>
        <p:nvPicPr>
          <p:cNvPr id="3" name="Picture 4" descr="A picture containing text&#10;&#10;Description automatically generated">
            <a:extLst>
              <a:ext uri="{FF2B5EF4-FFF2-40B4-BE49-F238E27FC236}">
                <a16:creationId xmlns:a16="http://schemas.microsoft.com/office/drawing/2014/main" id="{F5343A27-2FFF-4ACE-BF24-3EE3A7E23730}"/>
              </a:ext>
            </a:extLst>
          </p:cNvPr>
          <p:cNvPicPr>
            <a:picLocks noChangeAspect="1"/>
          </p:cNvPicPr>
          <p:nvPr/>
        </p:nvPicPr>
        <p:blipFill>
          <a:blip r:embed="rId2"/>
          <a:stretch>
            <a:fillRect/>
          </a:stretch>
        </p:blipFill>
        <p:spPr>
          <a:xfrm>
            <a:off x="3461981" y="848423"/>
            <a:ext cx="8657230" cy="4990558"/>
          </a:xfrm>
          <a:prstGeom prst="rect">
            <a:avLst/>
          </a:prstGeom>
        </p:spPr>
      </p:pic>
    </p:spTree>
    <p:extLst>
      <p:ext uri="{BB962C8B-B14F-4D97-AF65-F5344CB8AC3E}">
        <p14:creationId xmlns:p14="http://schemas.microsoft.com/office/powerpoint/2010/main" val="535190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96C5E5A-EE25-4B70-B30C-0FFD3E0312B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b="1" kern="1200">
                <a:solidFill>
                  <a:srgbClr val="FFFFFF"/>
                </a:solidFill>
                <a:latin typeface="Times New Roman"/>
                <a:cs typeface="Times New Roman"/>
              </a:rPr>
              <a:t>Non Cancer Test Dataset</a:t>
            </a: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Picture 6" descr="A picture containing text&#10;&#10;Description automatically generated">
            <a:extLst>
              <a:ext uri="{FF2B5EF4-FFF2-40B4-BE49-F238E27FC236}">
                <a16:creationId xmlns:a16="http://schemas.microsoft.com/office/drawing/2014/main" id="{19E5658F-1F7F-40A1-99D3-03E159D7B43A}"/>
              </a:ext>
            </a:extLst>
          </p:cNvPr>
          <p:cNvPicPr>
            <a:picLocks noGrp="1" noChangeAspect="1"/>
          </p:cNvPicPr>
          <p:nvPr>
            <p:ph idx="1"/>
          </p:nvPr>
        </p:nvPicPr>
        <p:blipFill>
          <a:blip r:embed="rId2"/>
          <a:stretch>
            <a:fillRect/>
          </a:stretch>
        </p:blipFill>
        <p:spPr>
          <a:xfrm>
            <a:off x="2070579" y="2508013"/>
            <a:ext cx="7732395" cy="4351338"/>
          </a:xfrm>
        </p:spPr>
      </p:pic>
    </p:spTree>
    <p:extLst>
      <p:ext uri="{BB962C8B-B14F-4D97-AF65-F5344CB8AC3E}">
        <p14:creationId xmlns:p14="http://schemas.microsoft.com/office/powerpoint/2010/main" val="32508557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E7E7FCD-E55C-4AC7-ABF6-0F5CFC12CEBE}"/>
              </a:ext>
            </a:extLst>
          </p:cNvPr>
          <p:cNvSpPr>
            <a:spLocks noGrp="1"/>
          </p:cNvSpPr>
          <p:nvPr>
            <p:ph type="title"/>
          </p:nvPr>
        </p:nvSpPr>
        <p:spPr>
          <a:xfrm>
            <a:off x="804672" y="640080"/>
            <a:ext cx="3282696" cy="5257800"/>
          </a:xfrm>
        </p:spPr>
        <p:txBody>
          <a:bodyPr>
            <a:normAutofit/>
          </a:bodyPr>
          <a:lstStyle/>
          <a:p>
            <a:r>
              <a:rPr lang="en-GB" b="1" dirty="0">
                <a:solidFill>
                  <a:schemeClr val="bg1"/>
                </a:solidFill>
                <a:latin typeface="Times New Roman"/>
                <a:cs typeface="Calibri Light"/>
              </a:rPr>
              <a:t>ADDING        CNN LAYERS:</a:t>
            </a:r>
            <a:endParaRPr lang="en-GB" b="1" dirty="0">
              <a:solidFill>
                <a:schemeClr val="bg1"/>
              </a:solidFill>
              <a:latin typeface="Times New Roman"/>
            </a:endParaRPr>
          </a:p>
        </p:txBody>
      </p:sp>
      <p:sp>
        <p:nvSpPr>
          <p:cNvPr id="3" name="Content Placeholder 2">
            <a:extLst>
              <a:ext uri="{FF2B5EF4-FFF2-40B4-BE49-F238E27FC236}">
                <a16:creationId xmlns:a16="http://schemas.microsoft.com/office/drawing/2014/main" id="{80E817B6-CCD1-4CF6-92A1-68024F21CEAB}"/>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2400" dirty="0">
                <a:latin typeface="Times New Roman"/>
                <a:ea typeface="+mn-lt"/>
                <a:cs typeface="+mn-lt"/>
              </a:rPr>
              <a:t>We are  adding three layers for CNN</a:t>
            </a:r>
            <a:r>
              <a:rPr lang="en-GB" sz="2400" dirty="0">
                <a:latin typeface="Times New Roman"/>
                <a:ea typeface="+mn-lt"/>
                <a:cs typeface="+mn-lt"/>
              </a:rPr>
              <a:t> </a:t>
            </a:r>
          </a:p>
          <a:p>
            <a:pPr>
              <a:buFont typeface="Wingdings" panose="020B0604020202020204" pitchFamily="34" charset="0"/>
              <a:buChar char="Ø"/>
            </a:pPr>
            <a:r>
              <a:rPr lang="en-US" sz="2400" dirty="0">
                <a:latin typeface="Times New Roman"/>
                <a:ea typeface="+mn-lt"/>
                <a:cs typeface="+mn-lt"/>
              </a:rPr>
              <a:t>Convolution Layer,</a:t>
            </a:r>
            <a:r>
              <a:rPr lang="en-GB" sz="2400" dirty="0">
                <a:latin typeface="Times New Roman"/>
                <a:ea typeface="+mn-lt"/>
                <a:cs typeface="+mn-lt"/>
              </a:rPr>
              <a:t> </a:t>
            </a:r>
          </a:p>
          <a:p>
            <a:pPr>
              <a:buFont typeface="Wingdings" panose="020B0604020202020204" pitchFamily="34" charset="0"/>
              <a:buChar char="Ø"/>
            </a:pPr>
            <a:r>
              <a:rPr lang="en-US" sz="2400" dirty="0">
                <a:latin typeface="Times New Roman"/>
                <a:ea typeface="+mn-lt"/>
                <a:cs typeface="+mn-lt"/>
              </a:rPr>
              <a:t>Pooling Layer,</a:t>
            </a:r>
            <a:r>
              <a:rPr lang="en-GB" sz="2400" dirty="0">
                <a:latin typeface="Times New Roman"/>
                <a:ea typeface="+mn-lt"/>
                <a:cs typeface="+mn-lt"/>
              </a:rPr>
              <a:t> </a:t>
            </a:r>
          </a:p>
          <a:p>
            <a:pPr>
              <a:buFont typeface="Wingdings" panose="020B0604020202020204" pitchFamily="34" charset="0"/>
              <a:buChar char="Ø"/>
            </a:pPr>
            <a:r>
              <a:rPr lang="en-US" sz="2400" dirty="0">
                <a:latin typeface="Times New Roman"/>
                <a:ea typeface="+mn-lt"/>
                <a:cs typeface="+mn-lt"/>
              </a:rPr>
              <a:t>Flattening Layer</a:t>
            </a:r>
            <a:endParaRPr lang="en-GB" sz="2400" dirty="0">
              <a:latin typeface="Times New Roman"/>
              <a:ea typeface="+mn-lt"/>
              <a:cs typeface="+mn-lt"/>
            </a:endParaRPr>
          </a:p>
          <a:p>
            <a:pPr>
              <a:buFont typeface="Wingdings" panose="020B0604020202020204" pitchFamily="34" charset="0"/>
              <a:buChar char="Ø"/>
            </a:pPr>
            <a:r>
              <a:rPr lang="en-GB" sz="2400" dirty="0">
                <a:latin typeface="Times New Roman"/>
                <a:cs typeface="Calibri"/>
              </a:rPr>
              <a:t>Dense Layer</a:t>
            </a:r>
          </a:p>
        </p:txBody>
      </p:sp>
    </p:spTree>
    <p:extLst>
      <p:ext uri="{BB962C8B-B14F-4D97-AF65-F5344CB8AC3E}">
        <p14:creationId xmlns:p14="http://schemas.microsoft.com/office/powerpoint/2010/main" val="88883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4">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BEE9B1-EA97-4781-B07A-1AC96374329D}"/>
              </a:ext>
            </a:extLst>
          </p:cNvPr>
          <p:cNvSpPr>
            <a:spLocks noGrp="1"/>
          </p:cNvSpPr>
          <p:nvPr>
            <p:ph type="title"/>
          </p:nvPr>
        </p:nvSpPr>
        <p:spPr>
          <a:xfrm>
            <a:off x="838200" y="451381"/>
            <a:ext cx="10512552" cy="4358813"/>
          </a:xfrm>
        </p:spPr>
        <p:txBody>
          <a:bodyPr vert="horz" lIns="91440" tIns="45720" rIns="91440" bIns="45720" rtlCol="0" anchor="b">
            <a:normAutofit/>
          </a:bodyPr>
          <a:lstStyle/>
          <a:p>
            <a:r>
              <a:rPr lang="en-US" sz="2400" b="1" kern="1200" dirty="0">
                <a:latin typeface="Times New Roman"/>
                <a:cs typeface="Times New Roman"/>
              </a:rPr>
              <a:t>Convolutional Layer:</a:t>
            </a:r>
            <a:br>
              <a:rPr lang="en-US" sz="1700" kern="1200" dirty="0">
                <a:latin typeface="Times New Roman"/>
              </a:rPr>
            </a:br>
            <a:r>
              <a:rPr lang="en-US" sz="1800" kern="1200" dirty="0">
                <a:latin typeface="Times New Roman"/>
                <a:cs typeface="Times New Roman"/>
              </a:rPr>
              <a:t>The convolutional layer is the first and core layer of CNN. It is one of the building blocks of a CNN and is used for extracting important features from the image.</a:t>
            </a:r>
            <a:br>
              <a:rPr lang="en-US" sz="1700" kern="1200" dirty="0">
                <a:latin typeface="Times New Roman"/>
              </a:rPr>
            </a:br>
            <a:br>
              <a:rPr lang="en-US" sz="1700" kern="1200" dirty="0">
                <a:latin typeface="Times New Roman"/>
              </a:rPr>
            </a:br>
            <a:r>
              <a:rPr lang="en-US" sz="2400" b="1" kern="1200" dirty="0">
                <a:latin typeface="Times New Roman"/>
                <a:cs typeface="Times New Roman"/>
              </a:rPr>
              <a:t>Pooling Layer:</a:t>
            </a:r>
            <a:br>
              <a:rPr lang="en-US" sz="1700" kern="1200" dirty="0">
                <a:latin typeface="Times New Roman"/>
              </a:rPr>
            </a:br>
            <a:r>
              <a:rPr lang="en-US" sz="1800" kern="1200" dirty="0">
                <a:latin typeface="Times New Roman"/>
                <a:cs typeface="Times New Roman"/>
              </a:rPr>
              <a:t>Pooling reduces the dimensionality of images by reducing the number of pixels in the output from the previous convolutional layer.</a:t>
            </a:r>
            <a:r>
              <a:rPr lang="en-US" sz="1800" dirty="0">
                <a:latin typeface="Times New Roman"/>
                <a:cs typeface="Times New Roman"/>
              </a:rPr>
              <a:t> </a:t>
            </a:r>
            <a:r>
              <a:rPr lang="en-US" sz="1800" kern="1200" dirty="0">
                <a:latin typeface="Times New Roman"/>
                <a:cs typeface="Times New Roman"/>
              </a:rPr>
              <a:t>It helps us to avoid over-fitting of data.</a:t>
            </a:r>
            <a:br>
              <a:rPr lang="en-US" sz="1700" kern="1200" dirty="0">
                <a:latin typeface="Times New Roman"/>
              </a:rPr>
            </a:br>
            <a:br>
              <a:rPr lang="en-US" sz="1700" kern="1200" dirty="0">
                <a:latin typeface="Times New Roman"/>
              </a:rPr>
            </a:br>
            <a:r>
              <a:rPr lang="en-US" sz="2400" b="1" kern="1200" dirty="0">
                <a:latin typeface="Times New Roman"/>
                <a:cs typeface="Times New Roman"/>
              </a:rPr>
              <a:t>Flattening Layer:</a:t>
            </a:r>
            <a:br>
              <a:rPr lang="en-US" sz="1700" kern="1200" dirty="0">
                <a:latin typeface="Times New Roman"/>
              </a:rPr>
            </a:br>
            <a:r>
              <a:rPr lang="en-US" sz="1800" kern="1200" dirty="0">
                <a:latin typeface="Times New Roman"/>
                <a:cs typeface="Times New Roman"/>
              </a:rPr>
              <a:t>Flattening layer converts the multi-dimension matrix to one single. </a:t>
            </a:r>
            <a:br>
              <a:rPr lang="en-US" sz="1700" kern="1200" dirty="0">
                <a:latin typeface="Times New Roman"/>
              </a:rPr>
            </a:br>
            <a:br>
              <a:rPr lang="en-US" sz="1700" b="1" kern="1200" dirty="0">
                <a:latin typeface="Times New Roman"/>
              </a:rPr>
            </a:br>
            <a:r>
              <a:rPr lang="en-US" sz="2400" b="1" kern="1200" dirty="0">
                <a:latin typeface="Times New Roman"/>
                <a:cs typeface="Times New Roman"/>
              </a:rPr>
              <a:t>Dense Layer:</a:t>
            </a:r>
            <a:br>
              <a:rPr lang="en-US" sz="1700" b="1" kern="1200" dirty="0">
                <a:latin typeface="Times New Roman"/>
              </a:rPr>
            </a:br>
            <a:r>
              <a:rPr lang="en-US" sz="1800" kern="1200" dirty="0">
                <a:latin typeface="Times New Roman"/>
                <a:cs typeface="Times New Roman"/>
              </a:rPr>
              <a:t>Each neuron in a layer receives input from all the neurons present in the previous layer. Dense is used to add the layers</a:t>
            </a:r>
            <a:r>
              <a:rPr lang="en-US" sz="1700" kern="1200" dirty="0">
                <a:latin typeface="Times New Roman"/>
                <a:cs typeface="Times New Roman"/>
              </a:rPr>
              <a:t> </a:t>
            </a:r>
            <a:br>
              <a:rPr lang="en-US" sz="1700" kern="1200" dirty="0">
                <a:latin typeface="Times New Roman"/>
              </a:rPr>
            </a:br>
            <a:endParaRPr lang="en-US" sz="1700" kern="1200">
              <a:latin typeface="Times New Roman"/>
              <a:cs typeface="Times New Roman"/>
            </a:endParaRPr>
          </a:p>
        </p:txBody>
      </p:sp>
      <p:sp>
        <p:nvSpPr>
          <p:cNvPr id="43"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7079293"/>
      </p:ext>
    </p:extLst>
  </p:cSld>
  <p:clrMapOvr>
    <a:masterClrMapping/>
  </p:clrMapOvr>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AC4F86-7BCA-4598-AE01-6BD85BD50A78}"/>
              </a:ext>
            </a:extLst>
          </p:cNvPr>
          <p:cNvSpPr>
            <a:spLocks noGrp="1"/>
          </p:cNvSpPr>
          <p:nvPr>
            <p:ph type="title"/>
          </p:nvPr>
        </p:nvSpPr>
        <p:spPr>
          <a:xfrm>
            <a:off x="841248" y="548640"/>
            <a:ext cx="3600860" cy="5431536"/>
          </a:xfrm>
        </p:spPr>
        <p:txBody>
          <a:bodyPr>
            <a:normAutofit/>
          </a:bodyPr>
          <a:lstStyle/>
          <a:p>
            <a:r>
              <a:rPr lang="en-GB" sz="5000" b="1">
                <a:cs typeface="Calibri Light"/>
              </a:rPr>
              <a:t>CONCLUSION</a:t>
            </a:r>
            <a:endParaRPr lang="en-GB" sz="5000" b="1"/>
          </a:p>
        </p:txBody>
      </p:sp>
      <p:sp>
        <p:nvSpPr>
          <p:cNvPr id="9"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71D226C-4440-4EAB-9B4B-972E135C9A6D}"/>
              </a:ext>
            </a:extLst>
          </p:cNvPr>
          <p:cNvSpPr>
            <a:spLocks noGrp="1"/>
          </p:cNvSpPr>
          <p:nvPr>
            <p:ph idx="1"/>
          </p:nvPr>
        </p:nvSpPr>
        <p:spPr>
          <a:xfrm>
            <a:off x="5126418" y="552091"/>
            <a:ext cx="6224335" cy="5431536"/>
          </a:xfrm>
        </p:spPr>
        <p:txBody>
          <a:bodyPr vert="horz" lIns="91440" tIns="45720" rIns="91440" bIns="45720" rtlCol="0" anchor="ctr">
            <a:normAutofit/>
          </a:bodyPr>
          <a:lstStyle/>
          <a:p>
            <a:endParaRPr lang="en-GB" sz="2200"/>
          </a:p>
          <a:p>
            <a:pPr algn="just"/>
            <a:r>
              <a:rPr lang="en-US" dirty="0">
                <a:latin typeface="Times New Roman"/>
                <a:ea typeface="+mn-lt"/>
                <a:cs typeface="+mn-lt"/>
              </a:rPr>
              <a:t>In this study we have proved that it is feasible to build highly accurate malignancy classifiers relying on deep learning techniques to predict nodule malignancy. We have validated that they are also good predictors of lung cancer at the patient level when having the location of nodules beforehand. In order to provide a more realistic evaluation of nodule.</a:t>
            </a:r>
            <a:endParaRPr lang="en-GB" dirty="0">
              <a:latin typeface="Times New Roman"/>
              <a:cs typeface="Times New Roman"/>
            </a:endParaRPr>
          </a:p>
        </p:txBody>
      </p:sp>
    </p:spTree>
    <p:extLst>
      <p:ext uri="{BB962C8B-B14F-4D97-AF65-F5344CB8AC3E}">
        <p14:creationId xmlns:p14="http://schemas.microsoft.com/office/powerpoint/2010/main" val="3393075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ECE026F-D352-414E-B1E2-49A65C46C7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8" name="Group 7">
            <a:extLst>
              <a:ext uri="{FF2B5EF4-FFF2-40B4-BE49-F238E27FC236}">
                <a16:creationId xmlns:a16="http://schemas.microsoft.com/office/drawing/2014/main" id="{5DA34E93-075B-4263-A8D6-F12D4892B8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96000" cy="6858000"/>
            <a:chOff x="7467600" y="0"/>
            <a:chExt cx="4724400" cy="6858000"/>
          </a:xfrm>
        </p:grpSpPr>
        <p:sp>
          <p:nvSpPr>
            <p:cNvPr id="6" name="Rectangle 5">
              <a:extLst>
                <a:ext uri="{FF2B5EF4-FFF2-40B4-BE49-F238E27FC236}">
                  <a16:creationId xmlns:a16="http://schemas.microsoft.com/office/drawing/2014/main" id="{759F8FF4-EF1F-47D2-A87D-86238DB4C3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6123D4DB-110B-4A68-B92A-07632C3135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0" name="Freeform: Shape 34">
            <a:extLst>
              <a:ext uri="{FF2B5EF4-FFF2-40B4-BE49-F238E27FC236}">
                <a16:creationId xmlns:a16="http://schemas.microsoft.com/office/drawing/2014/main" id="{8DE71A45-FA2E-4960-8B1D-5CCDC97160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2" name="Rectangle 11">
            <a:extLst>
              <a:ext uri="{FF2B5EF4-FFF2-40B4-BE49-F238E27FC236}">
                <a16:creationId xmlns:a16="http://schemas.microsoft.com/office/drawing/2014/main" id="{65383AF5-D1C6-4A3F-92A9-611AE8494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Title 1">
            <a:extLst>
              <a:ext uri="{FF2B5EF4-FFF2-40B4-BE49-F238E27FC236}">
                <a16:creationId xmlns:a16="http://schemas.microsoft.com/office/drawing/2014/main" id="{8EA5EDF2-0F83-4440-AA92-1FE6DAA1DA26}"/>
              </a:ext>
            </a:extLst>
          </p:cNvPr>
          <p:cNvSpPr txBox="1">
            <a:spLocks/>
          </p:cNvSpPr>
          <p:nvPr/>
        </p:nvSpPr>
        <p:spPr>
          <a:xfrm>
            <a:off x="454070" y="1342373"/>
            <a:ext cx="3581399" cy="121615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t>OUTPUT</a:t>
            </a:r>
          </a:p>
        </p:txBody>
      </p:sp>
      <p:pic>
        <p:nvPicPr>
          <p:cNvPr id="17" name="Picture 17">
            <a:extLst>
              <a:ext uri="{FF2B5EF4-FFF2-40B4-BE49-F238E27FC236}">
                <a16:creationId xmlns:a16="http://schemas.microsoft.com/office/drawing/2014/main" id="{3FCD3541-B7EA-459C-8DFE-B19D22B97CAD}"/>
              </a:ext>
            </a:extLst>
          </p:cNvPr>
          <p:cNvPicPr>
            <a:picLocks noChangeAspect="1"/>
          </p:cNvPicPr>
          <p:nvPr/>
        </p:nvPicPr>
        <p:blipFill>
          <a:blip r:embed="rId2"/>
          <a:stretch>
            <a:fillRect/>
          </a:stretch>
        </p:blipFill>
        <p:spPr>
          <a:xfrm>
            <a:off x="2981195" y="1163307"/>
            <a:ext cx="8609556" cy="4489632"/>
          </a:xfrm>
          <a:prstGeom prst="rect">
            <a:avLst/>
          </a:prstGeom>
        </p:spPr>
      </p:pic>
    </p:spTree>
    <p:extLst>
      <p:ext uri="{BB962C8B-B14F-4D97-AF65-F5344CB8AC3E}">
        <p14:creationId xmlns:p14="http://schemas.microsoft.com/office/powerpoint/2010/main" val="2448767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31" name="Group 30">
            <a:extLst>
              <a:ext uri="{FF2B5EF4-FFF2-40B4-BE49-F238E27FC236}">
                <a16:creationId xmlns:a16="http://schemas.microsoft.com/office/drawing/2014/main" id="{514E1141-65DC-4F54-8399-7221AE6F83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96000" cy="6858000"/>
            <a:chOff x="7467600" y="0"/>
            <a:chExt cx="4724400" cy="6858000"/>
          </a:xfrm>
        </p:grpSpPr>
        <p:sp>
          <p:nvSpPr>
            <p:cNvPr id="32" name="Rectangle 31">
              <a:extLst>
                <a:ext uri="{FF2B5EF4-FFF2-40B4-BE49-F238E27FC236}">
                  <a16:creationId xmlns:a16="http://schemas.microsoft.com/office/drawing/2014/main" id="{DD75B897-7127-4AAC-A078-70739204B5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BDCFF188-DB07-46AA-A2B3-71E936EABE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35" name="Freeform: Shape 34">
            <a:extLst>
              <a:ext uri="{FF2B5EF4-FFF2-40B4-BE49-F238E27FC236}">
                <a16:creationId xmlns:a16="http://schemas.microsoft.com/office/drawing/2014/main" id="{215A9370-15D3-4C30-8BA1-2059A74C9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37" name="Rectangle 36">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DF92C2D7-5C96-449D-B887-61C9B7E3C433}"/>
              </a:ext>
            </a:extLst>
          </p:cNvPr>
          <p:cNvSpPr>
            <a:spLocks noGrp="1"/>
          </p:cNvSpPr>
          <p:nvPr>
            <p:ph type="title"/>
          </p:nvPr>
        </p:nvSpPr>
        <p:spPr>
          <a:xfrm>
            <a:off x="454070" y="1342373"/>
            <a:ext cx="3581399" cy="1216153"/>
          </a:xfrm>
        </p:spPr>
        <p:txBody>
          <a:bodyPr vert="horz" lIns="91440" tIns="45720" rIns="91440" bIns="45720" rtlCol="0" anchor="t">
            <a:normAutofit/>
          </a:bodyPr>
          <a:lstStyle/>
          <a:p>
            <a:r>
              <a:rPr lang="en-US" sz="4000" b="1" kern="1200">
                <a:latin typeface="+mj-lt"/>
                <a:ea typeface="+mj-ea"/>
                <a:cs typeface="+mj-cs"/>
              </a:rPr>
              <a:t>OUTPUT</a:t>
            </a:r>
          </a:p>
        </p:txBody>
      </p:sp>
      <p:pic>
        <p:nvPicPr>
          <p:cNvPr id="21" name="Picture 22" descr="Text&#10;&#10;Description automatically generated">
            <a:extLst>
              <a:ext uri="{FF2B5EF4-FFF2-40B4-BE49-F238E27FC236}">
                <a16:creationId xmlns:a16="http://schemas.microsoft.com/office/drawing/2014/main" id="{48D80A07-1CB5-4804-B9D4-50D79050F395}"/>
              </a:ext>
            </a:extLst>
          </p:cNvPr>
          <p:cNvPicPr>
            <a:picLocks noGrp="1" noChangeAspect="1"/>
          </p:cNvPicPr>
          <p:nvPr>
            <p:ph idx="1"/>
          </p:nvPr>
        </p:nvPicPr>
        <p:blipFill>
          <a:blip r:embed="rId2"/>
          <a:stretch>
            <a:fillRect/>
          </a:stretch>
        </p:blipFill>
        <p:spPr>
          <a:xfrm>
            <a:off x="2760946" y="1135142"/>
            <a:ext cx="8863208" cy="4503168"/>
          </a:xfrm>
        </p:spPr>
      </p:pic>
    </p:spTree>
    <p:extLst>
      <p:ext uri="{BB962C8B-B14F-4D97-AF65-F5344CB8AC3E}">
        <p14:creationId xmlns:p14="http://schemas.microsoft.com/office/powerpoint/2010/main" val="17910981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F404DD7-FD77-46C4-9CEF-D273C3F5DA90}"/>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kern="1200" dirty="0">
                <a:latin typeface="Times New Roman"/>
                <a:cs typeface="Times New Roman"/>
              </a:rPr>
              <a:t>THANK YOU</a:t>
            </a: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4953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20">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FBB6E2-CBCB-49A4-9F3D-84B5F6519AC1}"/>
              </a:ext>
            </a:extLst>
          </p:cNvPr>
          <p:cNvSpPr>
            <a:spLocks noGrp="1"/>
          </p:cNvSpPr>
          <p:nvPr>
            <p:ph type="title"/>
          </p:nvPr>
        </p:nvSpPr>
        <p:spPr>
          <a:xfrm>
            <a:off x="643467" y="1698171"/>
            <a:ext cx="3962061" cy="4516360"/>
          </a:xfrm>
        </p:spPr>
        <p:txBody>
          <a:bodyPr anchor="t">
            <a:normAutofit/>
          </a:bodyPr>
          <a:lstStyle/>
          <a:p>
            <a:r>
              <a:rPr lang="en-GB" sz="3600">
                <a:cs typeface="Calibri Light"/>
              </a:rPr>
              <a:t>INTRODUCTION:</a:t>
            </a:r>
            <a:endParaRPr lang="en-GB" sz="3600"/>
          </a:p>
        </p:txBody>
      </p:sp>
      <p:sp>
        <p:nvSpPr>
          <p:cNvPr id="40" name="Rectangle 22">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24">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Shape 26">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Rectangle 28">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533749AF-92DF-42C1-973E-B82AEDE38E8D}"/>
              </a:ext>
            </a:extLst>
          </p:cNvPr>
          <p:cNvSpPr>
            <a:spLocks noGrp="1"/>
          </p:cNvSpPr>
          <p:nvPr>
            <p:ph idx="1"/>
          </p:nvPr>
        </p:nvSpPr>
        <p:spPr>
          <a:xfrm>
            <a:off x="4706080" y="1573066"/>
            <a:ext cx="6842453" cy="4641465"/>
          </a:xfrm>
        </p:spPr>
        <p:txBody>
          <a:bodyPr vert="horz" lIns="91440" tIns="45720" rIns="91440" bIns="45720" rtlCol="0" anchor="t">
            <a:normAutofit/>
          </a:bodyPr>
          <a:lstStyle/>
          <a:p>
            <a:pPr algn="just"/>
            <a:r>
              <a:rPr lang="en-GB" sz="2000">
                <a:ea typeface="+mn-lt"/>
                <a:cs typeface="+mn-lt"/>
              </a:rPr>
              <a:t>Lung cancer is one of the causes of cancer deaths. It is difficult to detect because it arises and shows symptoms in final stage. However, mortality rate and probability can be reduced by early detection and treatment of the disease. Best imaging technique CT imaging are reliable for lung cancer diagnosis because it can disclose every suspected and unsuspected lung cancer nodules. However, variance of intensity in CT scan images and anatomical structure misjudgement by doctors and radiologists might cause difficulty in marking the cancerous cell. Recently, to assist radiologists and doctors to detect the cancer accurately computer Aided Diagnosis has become supplement and promising tool. There have been many systems developed and research is going on detection of lung cancer.  </a:t>
            </a:r>
            <a:endParaRPr lang="en-GB" sz="2000">
              <a:latin typeface="Time new roman"/>
            </a:endParaRPr>
          </a:p>
          <a:p>
            <a:endParaRPr lang="en-GB" sz="2000">
              <a:latin typeface="Time new roman"/>
            </a:endParaRPr>
          </a:p>
        </p:txBody>
      </p:sp>
      <p:sp>
        <p:nvSpPr>
          <p:cNvPr id="46" name="Isosceles Triangle 30">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Isosceles Triangle 32">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12695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6">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8">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87D46AD1-DDA9-4506-AA90-D929FC0BEB62}"/>
              </a:ext>
            </a:extLst>
          </p:cNvPr>
          <p:cNvSpPr>
            <a:spLocks noGrp="1"/>
          </p:cNvSpPr>
          <p:nvPr>
            <p:ph type="title"/>
          </p:nvPr>
        </p:nvSpPr>
        <p:spPr>
          <a:xfrm>
            <a:off x="841246" y="673770"/>
            <a:ext cx="3644489" cy="2414488"/>
          </a:xfrm>
        </p:spPr>
        <p:txBody>
          <a:bodyPr anchor="t">
            <a:normAutofit/>
          </a:bodyPr>
          <a:lstStyle/>
          <a:p>
            <a:r>
              <a:rPr lang="en-GB" sz="5400">
                <a:solidFill>
                  <a:srgbClr val="FFFFFF"/>
                </a:solidFill>
                <a:cs typeface="Calibri Light"/>
              </a:rPr>
              <a:t>ABSTRACT:</a:t>
            </a:r>
            <a:endParaRPr lang="en-GB" sz="5400">
              <a:solidFill>
                <a:srgbClr val="FFFFFF"/>
              </a:solidFill>
            </a:endParaRPr>
          </a:p>
        </p:txBody>
      </p:sp>
      <p:sp>
        <p:nvSpPr>
          <p:cNvPr id="3" name="Subtitle 2">
            <a:extLst>
              <a:ext uri="{FF2B5EF4-FFF2-40B4-BE49-F238E27FC236}">
                <a16:creationId xmlns:a16="http://schemas.microsoft.com/office/drawing/2014/main" id="{05AE49EE-C16B-4F94-B635-8D34BE410BAD}"/>
              </a:ext>
            </a:extLst>
          </p:cNvPr>
          <p:cNvSpPr>
            <a:spLocks noGrp="1"/>
          </p:cNvSpPr>
          <p:nvPr>
            <p:ph idx="1"/>
          </p:nvPr>
        </p:nvSpPr>
        <p:spPr>
          <a:xfrm>
            <a:off x="6095999" y="882315"/>
            <a:ext cx="5254754" cy="5294647"/>
          </a:xfrm>
        </p:spPr>
        <p:txBody>
          <a:bodyPr vert="horz" lIns="91440" tIns="45720" rIns="91440" bIns="45720" rtlCol="0" anchor="t">
            <a:normAutofit lnSpcReduction="10000"/>
          </a:bodyPr>
          <a:lstStyle/>
          <a:p>
            <a:pPr algn="just"/>
            <a:r>
              <a:rPr lang="en-US" sz="2200">
                <a:ea typeface="+mn-lt"/>
                <a:cs typeface="+mn-lt"/>
              </a:rPr>
              <a:t>The main objective of this project is to detect whether the tumor present in a patient’s lung is malignant or benign using Convolution Neural Network (CNN)</a:t>
            </a:r>
            <a:r>
              <a:rPr lang="en-GB" sz="2200">
                <a:ea typeface="+mn-lt"/>
                <a:cs typeface="+mn-lt"/>
              </a:rPr>
              <a:t> .</a:t>
            </a:r>
            <a:endParaRPr lang="en-US"/>
          </a:p>
          <a:p>
            <a:pPr algn="just"/>
            <a:endParaRPr lang="en-GB" sz="2200">
              <a:cs typeface="Calibri"/>
            </a:endParaRPr>
          </a:p>
          <a:p>
            <a:pPr algn="just"/>
            <a:r>
              <a:rPr lang="en-US" sz="2000">
                <a:ea typeface="+mn-lt"/>
                <a:cs typeface="+mn-lt"/>
              </a:rPr>
              <a:t>In a study published in Nature Medicine, researchers said that lung cancer caused an estimated 160,000 deaths in 2018, making it the most common cause of cancer death in the US. Lung cancer screenings that use low-dose tomography have been shown to reduce mortality by 20-43 percent, but there are still challenges that result in unclear diagnoses, subsequent unnecessary procedures, and high costs. Radiologists also usually have to look through dozens of 2D images within a single CT scan, and cancer can be hard to spot. Deep learning can offer a viable solution to these problems.</a:t>
            </a:r>
            <a:r>
              <a:rPr lang="en-GB" sz="2000">
                <a:ea typeface="+mn-lt"/>
                <a:cs typeface="+mn-lt"/>
              </a:rPr>
              <a:t> </a:t>
            </a:r>
            <a:endParaRPr lang="en-GB" sz="2000">
              <a:solidFill>
                <a:srgbClr val="000000"/>
              </a:solidFill>
              <a:cs typeface="Calibri"/>
            </a:endParaRPr>
          </a:p>
        </p:txBody>
      </p:sp>
    </p:spTree>
    <p:extLst>
      <p:ext uri="{BB962C8B-B14F-4D97-AF65-F5344CB8AC3E}">
        <p14:creationId xmlns:p14="http://schemas.microsoft.com/office/powerpoint/2010/main" val="494031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6">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8">
            <a:extLst>
              <a:ext uri="{FF2B5EF4-FFF2-40B4-BE49-F238E27FC236}">
                <a16:creationId xmlns:a16="http://schemas.microsoft.com/office/drawing/2014/main" id="{1561AEE4-4E38-4BAC-976D-E0DE523FC5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30">
            <a:extLst>
              <a:ext uri="{FF2B5EF4-FFF2-40B4-BE49-F238E27FC236}">
                <a16:creationId xmlns:a16="http://schemas.microsoft.com/office/drawing/2014/main" id="{F0BC676B-D19A-44DB-910A-0C0E6D4339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4431" y="3985"/>
            <a:ext cx="9772765" cy="6858000"/>
            <a:chOff x="1303402" y="3985"/>
            <a:chExt cx="9772765" cy="6858000"/>
          </a:xfrm>
        </p:grpSpPr>
        <p:sp>
          <p:nvSpPr>
            <p:cNvPr id="32" name="Freeform: Shape 31">
              <a:extLst>
                <a:ext uri="{FF2B5EF4-FFF2-40B4-BE49-F238E27FC236}">
                  <a16:creationId xmlns:a16="http://schemas.microsoft.com/office/drawing/2014/main" id="{999AA485-A13F-4455-814E-C116AD7E0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32">
              <a:extLst>
                <a:ext uri="{FF2B5EF4-FFF2-40B4-BE49-F238E27FC236}">
                  <a16:creationId xmlns:a16="http://schemas.microsoft.com/office/drawing/2014/main" id="{9C90D55F-0AFB-45E5-8815-A4701774C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3">
              <a:extLst>
                <a:ext uri="{FF2B5EF4-FFF2-40B4-BE49-F238E27FC236}">
                  <a16:creationId xmlns:a16="http://schemas.microsoft.com/office/drawing/2014/main" id="{D476B6C1-4A41-48E6-8540-FC48FCD76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34">
              <a:extLst>
                <a:ext uri="{FF2B5EF4-FFF2-40B4-BE49-F238E27FC236}">
                  <a16:creationId xmlns:a16="http://schemas.microsoft.com/office/drawing/2014/main" id="{3347F445-D2CA-4FEB-AB8E-7A47AB57CD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Shape 35">
              <a:extLst>
                <a:ext uri="{FF2B5EF4-FFF2-40B4-BE49-F238E27FC236}">
                  <a16:creationId xmlns:a16="http://schemas.microsoft.com/office/drawing/2014/main" id="{12F1B3D8-301E-4A54-9284-EB14E9056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lt1"/>
                </a:solidFill>
              </a:endParaRPr>
            </a:p>
          </p:txBody>
        </p:sp>
        <p:sp>
          <p:nvSpPr>
            <p:cNvPr id="37" name="Freeform: Shape 36">
              <a:extLst>
                <a:ext uri="{FF2B5EF4-FFF2-40B4-BE49-F238E27FC236}">
                  <a16:creationId xmlns:a16="http://schemas.microsoft.com/office/drawing/2014/main" id="{CE4B9C67-860A-4569-AC84-3ADE433D1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7">
              <a:extLst>
                <a:ext uri="{FF2B5EF4-FFF2-40B4-BE49-F238E27FC236}">
                  <a16:creationId xmlns:a16="http://schemas.microsoft.com/office/drawing/2014/main" id="{1175B763-A6E6-4AD1-9138-9B1164A7A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2209ABED-BFA7-4359-B8C0-3A7F8ACDBCD1}"/>
              </a:ext>
            </a:extLst>
          </p:cNvPr>
          <p:cNvSpPr>
            <a:spLocks noGrp="1"/>
          </p:cNvSpPr>
          <p:nvPr>
            <p:ph type="title"/>
          </p:nvPr>
        </p:nvSpPr>
        <p:spPr>
          <a:xfrm>
            <a:off x="3033466" y="991261"/>
            <a:ext cx="5754696" cy="1837349"/>
          </a:xfrm>
        </p:spPr>
        <p:txBody>
          <a:bodyPr anchor="ctr">
            <a:normAutofit/>
          </a:bodyPr>
          <a:lstStyle/>
          <a:p>
            <a:pPr algn="ctr"/>
            <a:r>
              <a:rPr lang="en-GB" sz="4800" b="1">
                <a:solidFill>
                  <a:schemeClr val="tx2"/>
                </a:solidFill>
                <a:cs typeface="Calibri Light"/>
              </a:rPr>
              <a:t>DEFINITION:</a:t>
            </a:r>
          </a:p>
        </p:txBody>
      </p:sp>
      <p:sp>
        <p:nvSpPr>
          <p:cNvPr id="3" name="Content Placeholder 2">
            <a:extLst>
              <a:ext uri="{FF2B5EF4-FFF2-40B4-BE49-F238E27FC236}">
                <a16:creationId xmlns:a16="http://schemas.microsoft.com/office/drawing/2014/main" id="{07076FF7-1365-43CB-913A-C45B2891DE28}"/>
              </a:ext>
            </a:extLst>
          </p:cNvPr>
          <p:cNvSpPr>
            <a:spLocks noGrp="1"/>
          </p:cNvSpPr>
          <p:nvPr>
            <p:ph idx="1"/>
          </p:nvPr>
        </p:nvSpPr>
        <p:spPr>
          <a:xfrm>
            <a:off x="3055954" y="2979336"/>
            <a:ext cx="5709721" cy="2430864"/>
          </a:xfrm>
        </p:spPr>
        <p:txBody>
          <a:bodyPr vert="horz" lIns="91440" tIns="45720" rIns="91440" bIns="45720" rtlCol="0" anchor="t">
            <a:normAutofit fontScale="92500"/>
          </a:bodyPr>
          <a:lstStyle/>
          <a:p>
            <a:pPr algn="just"/>
            <a:r>
              <a:rPr lang="en-US" sz="2400">
                <a:solidFill>
                  <a:schemeClr val="tx2"/>
                </a:solidFill>
                <a:ea typeface="+mn-lt"/>
                <a:cs typeface="+mn-lt"/>
              </a:rPr>
              <a:t>Lung cancer is the most dangerous and widespread cancer in the world according to stage of discovery of the cancer cells in the lungs, so the process early detection of the disease plays a very important and essential role to avoid serious advanced stages to reduce its percentage of distribution.</a:t>
            </a:r>
            <a:r>
              <a:rPr lang="en-GB" sz="2400">
                <a:solidFill>
                  <a:schemeClr val="tx2"/>
                </a:solidFill>
                <a:ea typeface="+mn-lt"/>
                <a:cs typeface="+mn-lt"/>
              </a:rPr>
              <a:t> </a:t>
            </a:r>
            <a:endParaRPr lang="en-GB" sz="2400">
              <a:solidFill>
                <a:schemeClr val="tx2"/>
              </a:solidFill>
              <a:cs typeface="Calibri"/>
            </a:endParaRPr>
          </a:p>
        </p:txBody>
      </p:sp>
    </p:spTree>
    <p:extLst>
      <p:ext uri="{BB962C8B-B14F-4D97-AF65-F5344CB8AC3E}">
        <p14:creationId xmlns:p14="http://schemas.microsoft.com/office/powerpoint/2010/main" val="2965337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27089E4-C4B8-47AC-BDA4-294EFA7C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F39518-7AAF-4394-9491-DC59157DDCFE}"/>
              </a:ext>
            </a:extLst>
          </p:cNvPr>
          <p:cNvSpPr>
            <a:spLocks noGrp="1"/>
          </p:cNvSpPr>
          <p:nvPr>
            <p:ph type="title"/>
          </p:nvPr>
        </p:nvSpPr>
        <p:spPr>
          <a:xfrm>
            <a:off x="640535" y="1459124"/>
            <a:ext cx="5763039" cy="1165653"/>
          </a:xfrm>
        </p:spPr>
        <p:txBody>
          <a:bodyPr anchor="b">
            <a:normAutofit fontScale="90000"/>
          </a:bodyPr>
          <a:lstStyle/>
          <a:p>
            <a:r>
              <a:rPr lang="en-US" sz="5400" b="1">
                <a:solidFill>
                  <a:schemeClr val="tx2"/>
                </a:solidFill>
                <a:ea typeface="+mj-lt"/>
                <a:cs typeface="+mj-lt"/>
              </a:rPr>
              <a:t>Objective of Project :</a:t>
            </a:r>
            <a:endParaRPr lang="en-US" sz="5400">
              <a:solidFill>
                <a:schemeClr val="tx2"/>
              </a:solidFill>
            </a:endParaRPr>
          </a:p>
        </p:txBody>
      </p:sp>
      <p:sp>
        <p:nvSpPr>
          <p:cNvPr id="10" name="Rectangle 9">
            <a:extLst>
              <a:ext uri="{FF2B5EF4-FFF2-40B4-BE49-F238E27FC236}">
                <a16:creationId xmlns:a16="http://schemas.microsoft.com/office/drawing/2014/main" id="{9BAFF925-4C7C-4B71-96F4-8FA90681BB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238031"/>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E653C820-2172-42C6-B50F-FD47A634BC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2568" y="246028"/>
            <a:ext cx="255495" cy="546559"/>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3DE646E-B6CA-4DB0-A66C-4C0B87EA2DDC}"/>
              </a:ext>
            </a:extLst>
          </p:cNvPr>
          <p:cNvSpPr>
            <a:spLocks noGrp="1"/>
          </p:cNvSpPr>
          <p:nvPr>
            <p:ph idx="1"/>
          </p:nvPr>
        </p:nvSpPr>
        <p:spPr>
          <a:xfrm>
            <a:off x="549550" y="3204722"/>
            <a:ext cx="11461772" cy="3077560"/>
          </a:xfrm>
        </p:spPr>
        <p:txBody>
          <a:bodyPr vert="horz" lIns="91440" tIns="45720" rIns="91440" bIns="45720" rtlCol="0" anchor="t">
            <a:normAutofit/>
          </a:bodyPr>
          <a:lstStyle/>
          <a:p>
            <a:pPr algn="just"/>
            <a:r>
              <a:rPr lang="en-US" sz="2400">
                <a:solidFill>
                  <a:schemeClr val="tx2"/>
                </a:solidFill>
                <a:latin typeface="Time new roman"/>
                <a:ea typeface="+mn-lt"/>
                <a:cs typeface="+mn-lt"/>
              </a:rPr>
              <a:t>The goal of a CT screening program is to detect early lung cancer and facilitate curative treatment; however, primary prevention through smoking cessation or never starting is the best means to reduce the risk of dying of lung cancer. We need to get the word out to those at high risk who stand to benefit most from mortality reduction</a:t>
            </a:r>
            <a:r>
              <a:rPr lang="en-US" sz="1800">
                <a:solidFill>
                  <a:schemeClr val="tx2"/>
                </a:solidFill>
                <a:ea typeface="+mn-lt"/>
                <a:cs typeface="+mn-lt"/>
              </a:rPr>
              <a:t>. </a:t>
            </a:r>
            <a:endParaRPr lang="en-US" sz="1800">
              <a:solidFill>
                <a:schemeClr val="tx2"/>
              </a:solidFill>
              <a:latin typeface="Time new roman"/>
              <a:cs typeface="Calibri"/>
            </a:endParaRPr>
          </a:p>
        </p:txBody>
      </p:sp>
      <p:cxnSp>
        <p:nvCxnSpPr>
          <p:cNvPr id="14" name="Straight Connector 13">
            <a:extLst>
              <a:ext uri="{FF2B5EF4-FFF2-40B4-BE49-F238E27FC236}">
                <a16:creationId xmlns:a16="http://schemas.microsoft.com/office/drawing/2014/main" id="{6FC534FC-C775-4490-AC5A-26BD39750A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0441" y="6522756"/>
            <a:ext cx="10717187" cy="0"/>
          </a:xfrm>
          <a:prstGeom prst="line">
            <a:avLst/>
          </a:prstGeom>
          <a:ln w="12700" cap="sq">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4BC3ACAC-BA31-4E67-A233-03EF1A10CF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829917" y="6400800"/>
            <a:ext cx="338328" cy="240175"/>
            <a:chOff x="4089400" y="933450"/>
            <a:chExt cx="338328" cy="341938"/>
          </a:xfrm>
        </p:grpSpPr>
        <p:cxnSp>
          <p:nvCxnSpPr>
            <p:cNvPr id="17" name="Straight Connector 16">
              <a:extLst>
                <a:ext uri="{FF2B5EF4-FFF2-40B4-BE49-F238E27FC236}">
                  <a16:creationId xmlns:a16="http://schemas.microsoft.com/office/drawing/2014/main" id="{B15509C2-092A-4956-8523-79AEC9F4FB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258564" y="933450"/>
              <a:ext cx="0" cy="341938"/>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04B9204-F74D-4578-8B3C-3DDC87E861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089400" y="1104419"/>
              <a:ext cx="338328"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34278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3C739-D70D-469F-8481-AB974F03BDE6}"/>
              </a:ext>
            </a:extLst>
          </p:cNvPr>
          <p:cNvSpPr>
            <a:spLocks noGrp="1"/>
          </p:cNvSpPr>
          <p:nvPr>
            <p:ph type="title"/>
          </p:nvPr>
        </p:nvSpPr>
        <p:spPr>
          <a:xfrm>
            <a:off x="804673" y="433285"/>
            <a:ext cx="3616856" cy="4376572"/>
          </a:xfrm>
        </p:spPr>
        <p:txBody>
          <a:bodyPr vert="horz" lIns="91440" tIns="45720" rIns="91440" bIns="45720" rtlCol="0" anchor="ctr">
            <a:normAutofit/>
          </a:bodyPr>
          <a:lstStyle/>
          <a:p>
            <a:endParaRPr lang="en-US" sz="4800" b="1">
              <a:cs typeface="Calibri Light"/>
            </a:endParaRPr>
          </a:p>
          <a:p>
            <a:r>
              <a:rPr lang="en-US" sz="4800" dirty="0">
                <a:latin typeface="Times New Roman"/>
                <a:ea typeface="+mj-lt"/>
                <a:cs typeface="+mj-lt"/>
              </a:rPr>
              <a:t>Existing problem:</a:t>
            </a:r>
            <a:endParaRPr lang="en-US" sz="4800" dirty="0"/>
          </a:p>
        </p:txBody>
      </p:sp>
      <p:sp>
        <p:nvSpPr>
          <p:cNvPr id="58" name="Freeform: Shape 5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AB4B59C-CB32-4ED8-A63F-C2F8D9ED3AAD}"/>
              </a:ext>
            </a:extLst>
          </p:cNvPr>
          <p:cNvSpPr>
            <a:spLocks noGrp="1"/>
          </p:cNvSpPr>
          <p:nvPr>
            <p:ph idx="1"/>
          </p:nvPr>
        </p:nvSpPr>
        <p:spPr>
          <a:xfrm>
            <a:off x="6096000" y="1399032"/>
            <a:ext cx="5501834" cy="4471416"/>
          </a:xfrm>
        </p:spPr>
        <p:txBody>
          <a:bodyPr vert="horz" lIns="91440" tIns="45720" rIns="91440" bIns="45720" rtlCol="0" anchor="ctr">
            <a:normAutofit/>
          </a:bodyPr>
          <a:lstStyle/>
          <a:p>
            <a:pPr algn="just"/>
            <a:r>
              <a:rPr lang="en-US" sz="2200" dirty="0">
                <a:solidFill>
                  <a:schemeClr val="bg1"/>
                </a:solidFill>
                <a:latin typeface="Times New Roman"/>
                <a:ea typeface="+mn-lt"/>
                <a:cs typeface="+mn-lt"/>
              </a:rPr>
              <a:t>People with an increased risk of lung cancer may consider annual lung cancer screening using low-dose CT scans. Lung cancer screening is generally offered to people 55 and older who smoked heavily for many years or who have quit in the past 15 years.Disadvantage of existing system.The existing system is Time consuming process, and it's very difficult to detect.</a:t>
            </a:r>
            <a:endParaRPr lang="en-GB" sz="2200" dirty="0">
              <a:solidFill>
                <a:schemeClr val="bg1"/>
              </a:solidFill>
              <a:latin typeface="Times New Roman"/>
              <a:cs typeface="Calibri" panose="020F0502020204030204"/>
            </a:endParaRPr>
          </a:p>
        </p:txBody>
      </p:sp>
    </p:spTree>
    <p:extLst>
      <p:ext uri="{BB962C8B-B14F-4D97-AF65-F5344CB8AC3E}">
        <p14:creationId xmlns:p14="http://schemas.microsoft.com/office/powerpoint/2010/main" val="395257445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13" name="Freeform: Shape 12">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73F8009E-4D73-445D-B339-15EAB2254051}"/>
              </a:ext>
            </a:extLst>
          </p:cNvPr>
          <p:cNvSpPr>
            <a:spLocks noGrp="1"/>
          </p:cNvSpPr>
          <p:nvPr>
            <p:ph type="title"/>
          </p:nvPr>
        </p:nvSpPr>
        <p:spPr>
          <a:xfrm>
            <a:off x="1077627" y="1996775"/>
            <a:ext cx="3669161" cy="2760098"/>
          </a:xfrm>
        </p:spPr>
        <p:txBody>
          <a:bodyPr>
            <a:normAutofit/>
          </a:bodyPr>
          <a:lstStyle/>
          <a:p>
            <a:r>
              <a:rPr lang="en-GB" sz="4000" b="1">
                <a:solidFill>
                  <a:schemeClr val="tx2"/>
                </a:solidFill>
                <a:latin typeface="Times New Roman"/>
                <a:cs typeface="Calibri Light"/>
              </a:rPr>
              <a:t>Proposed Solution:</a:t>
            </a:r>
            <a:endParaRPr lang="en-GB" sz="4000" b="1">
              <a:solidFill>
                <a:schemeClr val="tx2"/>
              </a:solidFill>
              <a:latin typeface="Times New Roman"/>
            </a:endParaRPr>
          </a:p>
        </p:txBody>
      </p:sp>
      <p:sp>
        <p:nvSpPr>
          <p:cNvPr id="3" name="Content Placeholder 2">
            <a:extLst>
              <a:ext uri="{FF2B5EF4-FFF2-40B4-BE49-F238E27FC236}">
                <a16:creationId xmlns:a16="http://schemas.microsoft.com/office/drawing/2014/main" id="{09F5FB5C-B5BA-46EF-BD6E-F9343CE37B57}"/>
              </a:ext>
            </a:extLst>
          </p:cNvPr>
          <p:cNvSpPr>
            <a:spLocks noGrp="1"/>
          </p:cNvSpPr>
          <p:nvPr>
            <p:ph idx="1"/>
          </p:nvPr>
        </p:nvSpPr>
        <p:spPr>
          <a:xfrm>
            <a:off x="6090574" y="801866"/>
            <a:ext cx="5306084" cy="5230634"/>
          </a:xfrm>
          <a:noFill/>
          <a:ln>
            <a:noFill/>
          </a:ln>
        </p:spPr>
        <p:txBody>
          <a:bodyPr vert="horz" lIns="91440" tIns="45720" rIns="91440" bIns="45720" rtlCol="0" anchor="ctr">
            <a:normAutofit/>
          </a:bodyPr>
          <a:lstStyle/>
          <a:p>
            <a:pPr algn="just"/>
            <a:r>
              <a:rPr lang="en-US" sz="2000" dirty="0">
                <a:solidFill>
                  <a:schemeClr val="tx2"/>
                </a:solidFill>
                <a:ea typeface="+mn-lt"/>
                <a:cs typeface="+mn-lt"/>
              </a:rPr>
              <a:t>CNN model is proposed with boosted accuracy to predict the lung cancer patient. The framework is composed of the following important phases: </a:t>
            </a:r>
            <a:endParaRPr lang="en-GB" sz="2000">
              <a:solidFill>
                <a:schemeClr val="tx2"/>
              </a:solidFill>
              <a:cs typeface="Calibri" panose="020F0502020204030204"/>
            </a:endParaRPr>
          </a:p>
          <a:p>
            <a:pPr algn="just"/>
            <a:r>
              <a:rPr lang="en-US" sz="2000" dirty="0">
                <a:solidFill>
                  <a:schemeClr val="tx2"/>
                </a:solidFill>
                <a:ea typeface="+mn-lt"/>
                <a:cs typeface="+mn-lt"/>
              </a:rPr>
              <a:t>Dataset Collection(Creating training and testing folders) </a:t>
            </a:r>
            <a:endParaRPr lang="en-GB" sz="2000">
              <a:solidFill>
                <a:schemeClr val="tx2"/>
              </a:solidFill>
              <a:cs typeface="Calibri"/>
            </a:endParaRPr>
          </a:p>
          <a:p>
            <a:pPr algn="just"/>
            <a:r>
              <a:rPr lang="en-US" sz="2000" dirty="0">
                <a:solidFill>
                  <a:schemeClr val="tx2"/>
                </a:solidFill>
                <a:ea typeface="+mn-lt"/>
                <a:cs typeface="+mn-lt"/>
              </a:rPr>
              <a:t>Image preprocessing</a:t>
            </a:r>
            <a:endParaRPr lang="en-GB" sz="2000" dirty="0">
              <a:solidFill>
                <a:schemeClr val="tx2"/>
              </a:solidFill>
              <a:cs typeface="Calibri"/>
            </a:endParaRPr>
          </a:p>
          <a:p>
            <a:pPr algn="just"/>
            <a:r>
              <a:rPr lang="en-US" sz="2000" dirty="0">
                <a:solidFill>
                  <a:schemeClr val="tx2"/>
                </a:solidFill>
                <a:ea typeface="+mn-lt"/>
                <a:cs typeface="+mn-lt"/>
              </a:rPr>
              <a:t>Model building </a:t>
            </a:r>
            <a:endParaRPr lang="en-GB" sz="2000">
              <a:solidFill>
                <a:schemeClr val="tx2"/>
              </a:solidFill>
              <a:cs typeface="Calibri"/>
            </a:endParaRPr>
          </a:p>
          <a:p>
            <a:pPr algn="just"/>
            <a:r>
              <a:rPr lang="en-US" sz="2000" dirty="0">
                <a:solidFill>
                  <a:schemeClr val="tx2"/>
                </a:solidFill>
                <a:ea typeface="+mn-lt"/>
                <a:cs typeface="+mn-lt"/>
              </a:rPr>
              <a:t>Application building </a:t>
            </a:r>
            <a:endParaRPr lang="en-GB" sz="2000">
              <a:solidFill>
                <a:schemeClr val="tx2"/>
              </a:solidFill>
              <a:cs typeface="Calibri"/>
            </a:endParaRPr>
          </a:p>
          <a:p>
            <a:pPr algn="just"/>
            <a:r>
              <a:rPr lang="en-US" sz="2000" dirty="0">
                <a:solidFill>
                  <a:schemeClr val="tx2"/>
                </a:solidFill>
                <a:ea typeface="+mn-lt"/>
                <a:cs typeface="+mn-lt"/>
              </a:rPr>
              <a:t>Train the model on IBM</a:t>
            </a:r>
            <a:endParaRPr lang="en-GB" sz="2000" dirty="0">
              <a:solidFill>
                <a:schemeClr val="tx2"/>
              </a:solidFill>
              <a:cs typeface="Calibri" panose="020F0502020204030204"/>
            </a:endParaRPr>
          </a:p>
        </p:txBody>
      </p:sp>
    </p:spTree>
    <p:extLst>
      <p:ext uri="{BB962C8B-B14F-4D97-AF65-F5344CB8AC3E}">
        <p14:creationId xmlns:p14="http://schemas.microsoft.com/office/powerpoint/2010/main" val="2710121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6DDA8CE9-E0A6-4FF2-823D-D0860760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0">
            <a:extLst>
              <a:ext uri="{FF2B5EF4-FFF2-40B4-BE49-F238E27FC236}">
                <a16:creationId xmlns:a16="http://schemas.microsoft.com/office/drawing/2014/main" id="{11195564-33B9-434B-9641-764F5905A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0" name="Group 12">
            <a:extLst>
              <a:ext uri="{FF2B5EF4-FFF2-40B4-BE49-F238E27FC236}">
                <a16:creationId xmlns:a16="http://schemas.microsoft.com/office/drawing/2014/main" id="{1D18C537-E336-47C4-836B-C342A230F8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2475" y="1"/>
            <a:ext cx="4262009" cy="2602764"/>
            <a:chOff x="6867015" y="-1"/>
            <a:chExt cx="5324985" cy="3251912"/>
          </a:xfrm>
          <a:solidFill>
            <a:schemeClr val="accent5">
              <a:alpha val="5000"/>
            </a:schemeClr>
          </a:solidFill>
        </p:grpSpPr>
        <p:sp>
          <p:nvSpPr>
            <p:cNvPr id="23" name="Freeform: Shape 13">
              <a:extLst>
                <a:ext uri="{FF2B5EF4-FFF2-40B4-BE49-F238E27FC236}">
                  <a16:creationId xmlns:a16="http://schemas.microsoft.com/office/drawing/2014/main" id="{481F97D2-9A0D-4CA5-B9AF-27B558BCF1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6678A47C-892D-47C9-A5D8-F8860B1B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15">
              <a:extLst>
                <a:ext uri="{FF2B5EF4-FFF2-40B4-BE49-F238E27FC236}">
                  <a16:creationId xmlns:a16="http://schemas.microsoft.com/office/drawing/2014/main" id="{D9E8FDFA-59ED-4D6F-BA20-10CDF8436C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958D9A5-8003-4D92-8C05-787C630F75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5A1259D8-0C3A-4069-A22F-537BBBB61A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60995" y="62352"/>
            <a:ext cx="6028697" cy="6795648"/>
            <a:chOff x="6160995" y="62352"/>
            <a:chExt cx="6028697" cy="6795648"/>
          </a:xfrm>
        </p:grpSpPr>
        <p:sp>
          <p:nvSpPr>
            <p:cNvPr id="26" name="Freeform: Shape 19">
              <a:extLst>
                <a:ext uri="{FF2B5EF4-FFF2-40B4-BE49-F238E27FC236}">
                  <a16:creationId xmlns:a16="http://schemas.microsoft.com/office/drawing/2014/main" id="{D90700B4-CEB5-450F-9EA7-95E355B50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82080" y="81632"/>
              <a:ext cx="6007612" cy="6776368"/>
            </a:xfrm>
            <a:custGeom>
              <a:avLst/>
              <a:gdLst>
                <a:gd name="connsiteX0" fmla="*/ 4493599 w 6007612"/>
                <a:gd name="connsiteY0" fmla="*/ 0 h 6797829"/>
                <a:gd name="connsiteX1" fmla="*/ 5981837 w 6007612"/>
                <a:gd name="connsiteY1" fmla="*/ 314220 h 6797829"/>
                <a:gd name="connsiteX2" fmla="*/ 6007612 w 6007612"/>
                <a:gd name="connsiteY2" fmla="*/ 327088 h 6797829"/>
                <a:gd name="connsiteX3" fmla="*/ 6007612 w 6007612"/>
                <a:gd name="connsiteY3" fmla="*/ 1316637 h 6797829"/>
                <a:gd name="connsiteX4" fmla="*/ 5852405 w 6007612"/>
                <a:gd name="connsiteY4" fmla="*/ 1209899 h 6797829"/>
                <a:gd name="connsiteX5" fmla="*/ 5622498 w 6007612"/>
                <a:gd name="connsiteY5" fmla="*/ 1086619 h 6797829"/>
                <a:gd name="connsiteX6" fmla="*/ 4493032 w 6007612"/>
                <a:gd name="connsiteY6" fmla="*/ 851533 h 6797829"/>
                <a:gd name="connsiteX7" fmla="*/ 3155579 w 6007612"/>
                <a:gd name="connsiteY7" fmla="*/ 1108326 h 6797829"/>
                <a:gd name="connsiteX8" fmla="*/ 1963832 w 6007612"/>
                <a:gd name="connsiteY8" fmla="*/ 1817700 h 6797829"/>
                <a:gd name="connsiteX9" fmla="*/ 1144646 w 6007612"/>
                <a:gd name="connsiteY9" fmla="*/ 2832814 h 6797829"/>
                <a:gd name="connsiteX10" fmla="*/ 851249 w 6007612"/>
                <a:gd name="connsiteY10" fmla="*/ 3998599 h 6797829"/>
                <a:gd name="connsiteX11" fmla="*/ 1336319 w 6007612"/>
                <a:gd name="connsiteY11" fmla="*/ 5057837 h 6797829"/>
                <a:gd name="connsiteX12" fmla="*/ 1597084 w 6007612"/>
                <a:gd name="connsiteY12" fmla="*/ 5424583 h 6797829"/>
                <a:gd name="connsiteX13" fmla="*/ 2591910 w 6007612"/>
                <a:gd name="connsiteY13" fmla="*/ 6440122 h 6797829"/>
                <a:gd name="connsiteX14" fmla="*/ 3899854 w 6007612"/>
                <a:gd name="connsiteY14" fmla="*/ 6780621 h 6797829"/>
                <a:gd name="connsiteX15" fmla="*/ 4741172 w 6007612"/>
                <a:gd name="connsiteY15" fmla="*/ 6563979 h 6797829"/>
                <a:gd name="connsiteX16" fmla="*/ 5649171 w 6007612"/>
                <a:gd name="connsiteY16" fmla="*/ 5938452 h 6797829"/>
                <a:gd name="connsiteX17" fmla="*/ 5873475 w 6007612"/>
                <a:gd name="connsiteY17" fmla="*/ 5764656 h 6797829"/>
                <a:gd name="connsiteX18" fmla="*/ 6007612 w 6007612"/>
                <a:gd name="connsiteY18" fmla="*/ 5660343 h 6797829"/>
                <a:gd name="connsiteX19" fmla="*/ 6007612 w 6007612"/>
                <a:gd name="connsiteY19" fmla="*/ 6737454 h 6797829"/>
                <a:gd name="connsiteX20" fmla="*/ 5929386 w 6007612"/>
                <a:gd name="connsiteY20" fmla="*/ 6797829 h 6797829"/>
                <a:gd name="connsiteX21" fmla="*/ 1656512 w 6007612"/>
                <a:gd name="connsiteY21" fmla="*/ 6797829 h 6797829"/>
                <a:gd name="connsiteX22" fmla="*/ 1630254 w 6007612"/>
                <a:gd name="connsiteY22" fmla="*/ 6775222 h 6797829"/>
                <a:gd name="connsiteX23" fmla="*/ 892250 w 6007612"/>
                <a:gd name="connsiteY23" fmla="*/ 5902700 h 6797829"/>
                <a:gd name="connsiteX24" fmla="*/ 0 w 6007612"/>
                <a:gd name="connsiteY24" fmla="*/ 3998599 h 6797829"/>
                <a:gd name="connsiteX25" fmla="*/ 4493032 w 6007612"/>
                <a:gd name="connsiteY25"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007612" h="6797829">
                  <a:moveTo>
                    <a:pt x="4493599" y="0"/>
                  </a:moveTo>
                  <a:cubicBezTo>
                    <a:pt x="5048011" y="0"/>
                    <a:pt x="5546284" y="111886"/>
                    <a:pt x="5981837" y="314220"/>
                  </a:cubicBezTo>
                  <a:lnTo>
                    <a:pt x="6007612" y="327088"/>
                  </a:lnTo>
                  <a:lnTo>
                    <a:pt x="6007612" y="1316637"/>
                  </a:lnTo>
                  <a:lnTo>
                    <a:pt x="5852405" y="1209899"/>
                  </a:lnTo>
                  <a:cubicBezTo>
                    <a:pt x="5778266" y="1164709"/>
                    <a:pt x="5701526" y="1123535"/>
                    <a:pt x="5622498" y="1086619"/>
                  </a:cubicBezTo>
                  <a:cubicBezTo>
                    <a:pt x="5286822" y="930699"/>
                    <a:pt x="4906882" y="851533"/>
                    <a:pt x="4493032" y="851533"/>
                  </a:cubicBezTo>
                  <a:cubicBezTo>
                    <a:pt x="4056201" y="851533"/>
                    <a:pt x="3593263" y="940631"/>
                    <a:pt x="3155579" y="1108326"/>
                  </a:cubicBezTo>
                  <a:cubicBezTo>
                    <a:pt x="2721215" y="1275979"/>
                    <a:pt x="2318305" y="1515819"/>
                    <a:pt x="1963832" y="1817700"/>
                  </a:cubicBezTo>
                  <a:cubicBezTo>
                    <a:pt x="1617657" y="2114360"/>
                    <a:pt x="1334332" y="2465358"/>
                    <a:pt x="1144646" y="2832814"/>
                  </a:cubicBezTo>
                  <a:cubicBezTo>
                    <a:pt x="950561" y="3210060"/>
                    <a:pt x="851249" y="3602202"/>
                    <a:pt x="851249" y="3998599"/>
                  </a:cubicBezTo>
                  <a:cubicBezTo>
                    <a:pt x="851249" y="4377547"/>
                    <a:pt x="999792" y="4597311"/>
                    <a:pt x="1336319" y="5057837"/>
                  </a:cubicBezTo>
                  <a:cubicBezTo>
                    <a:pt x="1420450" y="5173181"/>
                    <a:pt x="1507419" y="5292497"/>
                    <a:pt x="1597084" y="5424583"/>
                  </a:cubicBezTo>
                  <a:cubicBezTo>
                    <a:pt x="1914175" y="5891917"/>
                    <a:pt x="2239493" y="6224189"/>
                    <a:pt x="2591910" y="6440122"/>
                  </a:cubicBezTo>
                  <a:cubicBezTo>
                    <a:pt x="2965467" y="6669393"/>
                    <a:pt x="3393219" y="6780621"/>
                    <a:pt x="3899854" y="6780621"/>
                  </a:cubicBezTo>
                  <a:cubicBezTo>
                    <a:pt x="4187861" y="6780621"/>
                    <a:pt x="4454583" y="6711812"/>
                    <a:pt x="4741172" y="6563979"/>
                  </a:cubicBezTo>
                  <a:cubicBezTo>
                    <a:pt x="5034852" y="6412173"/>
                    <a:pt x="5326263" y="6190848"/>
                    <a:pt x="5649171" y="5938452"/>
                  </a:cubicBezTo>
                  <a:cubicBezTo>
                    <a:pt x="5724931" y="5879291"/>
                    <a:pt x="5800409" y="5821406"/>
                    <a:pt x="5873475" y="5764656"/>
                  </a:cubicBezTo>
                  <a:lnTo>
                    <a:pt x="6007612" y="5660343"/>
                  </a:lnTo>
                  <a:lnTo>
                    <a:pt x="6007612" y="6737454"/>
                  </a:lnTo>
                  <a:lnTo>
                    <a:pt x="5929386"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0582300F-F646-4FC3-94FC-0582F4B5E0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0995" y="62352"/>
              <a:ext cx="6028697" cy="6795648"/>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FBB8E8B8-1900-4326-8858-F375F5D8A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3721" y="81632"/>
              <a:ext cx="6025971" cy="6776368"/>
            </a:xfrm>
            <a:custGeom>
              <a:avLst/>
              <a:gdLst>
                <a:gd name="connsiteX0" fmla="*/ 6025971 w 6025971"/>
                <a:gd name="connsiteY0" fmla="*/ 5825635 h 6797829"/>
                <a:gd name="connsiteX1" fmla="*/ 6025971 w 6025971"/>
                <a:gd name="connsiteY1" fmla="*/ 6723285 h 6797829"/>
                <a:gd name="connsiteX2" fmla="*/ 5929386 w 6025971"/>
                <a:gd name="connsiteY2" fmla="*/ 6797829 h 6797829"/>
                <a:gd name="connsiteX3" fmla="*/ 4560411 w 6025971"/>
                <a:gd name="connsiteY3" fmla="*/ 6797829 h 6797829"/>
                <a:gd name="connsiteX4" fmla="*/ 4597731 w 6025971"/>
                <a:gd name="connsiteY4" fmla="*/ 6785305 h 6797829"/>
                <a:gd name="connsiteX5" fmla="*/ 5736707 w 6025971"/>
                <a:gd name="connsiteY5" fmla="*/ 6050108 h 6797829"/>
                <a:gd name="connsiteX6" fmla="*/ 5960301 w 6025971"/>
                <a:gd name="connsiteY6" fmla="*/ 5876738 h 6797829"/>
                <a:gd name="connsiteX7" fmla="*/ 4493599 w 6025971"/>
                <a:gd name="connsiteY7" fmla="*/ 0 h 6797829"/>
                <a:gd name="connsiteX8" fmla="*/ 5981837 w 6025971"/>
                <a:gd name="connsiteY8" fmla="*/ 314220 h 6797829"/>
                <a:gd name="connsiteX9" fmla="*/ 6025971 w 6025971"/>
                <a:gd name="connsiteY9" fmla="*/ 336254 h 6797829"/>
                <a:gd name="connsiteX10" fmla="*/ 6025971 w 6025971"/>
                <a:gd name="connsiteY10" fmla="*/ 1157325 h 6797829"/>
                <a:gd name="connsiteX11" fmla="*/ 5925889 w 6025971"/>
                <a:gd name="connsiteY11" fmla="*/ 1088522 h 6797829"/>
                <a:gd name="connsiteX12" fmla="*/ 5682227 w 6025971"/>
                <a:gd name="connsiteY12" fmla="*/ 957939 h 6797829"/>
                <a:gd name="connsiteX13" fmla="*/ 4493032 w 6025971"/>
                <a:gd name="connsiteY13" fmla="*/ 709658 h 6797829"/>
                <a:gd name="connsiteX14" fmla="*/ 3104646 w 6025971"/>
                <a:gd name="connsiteY14" fmla="*/ 976666 h 6797829"/>
                <a:gd name="connsiteX15" fmla="*/ 1871612 w 6025971"/>
                <a:gd name="connsiteY15" fmla="*/ 1710017 h 6797829"/>
                <a:gd name="connsiteX16" fmla="*/ 1018661 w 6025971"/>
                <a:gd name="connsiteY16" fmla="*/ 2767694 h 6797829"/>
                <a:gd name="connsiteX17" fmla="*/ 709374 w 6025971"/>
                <a:gd name="connsiteY17" fmla="*/ 3998599 h 6797829"/>
                <a:gd name="connsiteX18" fmla="*/ 1221258 w 6025971"/>
                <a:gd name="connsiteY18" fmla="*/ 5141684 h 6797829"/>
                <a:gd name="connsiteX19" fmla="*/ 1479187 w 6025971"/>
                <a:gd name="connsiteY19" fmla="*/ 5504459 h 6797829"/>
                <a:gd name="connsiteX20" fmla="*/ 3021272 w 6025971"/>
                <a:gd name="connsiteY20" fmla="*/ 6793670 h 6797829"/>
                <a:gd name="connsiteX21" fmla="*/ 3035805 w 6025971"/>
                <a:gd name="connsiteY21" fmla="*/ 6797829 h 6797829"/>
                <a:gd name="connsiteX22" fmla="*/ 1656512 w 6025971"/>
                <a:gd name="connsiteY22" fmla="*/ 6797829 h 6797829"/>
                <a:gd name="connsiteX23" fmla="*/ 1630254 w 6025971"/>
                <a:gd name="connsiteY23" fmla="*/ 6775222 h 6797829"/>
                <a:gd name="connsiteX24" fmla="*/ 892250 w 6025971"/>
                <a:gd name="connsiteY24" fmla="*/ 5902700 h 6797829"/>
                <a:gd name="connsiteX25" fmla="*/ 0 w 6025971"/>
                <a:gd name="connsiteY25" fmla="*/ 3998599 h 6797829"/>
                <a:gd name="connsiteX26" fmla="*/ 4493032 w 6025971"/>
                <a:gd name="connsiteY26"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25971" h="6797829">
                  <a:moveTo>
                    <a:pt x="6025971" y="5825635"/>
                  </a:moveTo>
                  <a:lnTo>
                    <a:pt x="6025971" y="6723285"/>
                  </a:lnTo>
                  <a:lnTo>
                    <a:pt x="5929386" y="6797829"/>
                  </a:lnTo>
                  <a:lnTo>
                    <a:pt x="4560411" y="6797829"/>
                  </a:lnTo>
                  <a:lnTo>
                    <a:pt x="4597731" y="6785305"/>
                  </a:lnTo>
                  <a:cubicBezTo>
                    <a:pt x="4964953" y="6637825"/>
                    <a:pt x="5315251" y="6379435"/>
                    <a:pt x="5736707" y="6050108"/>
                  </a:cubicBezTo>
                  <a:cubicBezTo>
                    <a:pt x="5812043" y="5991230"/>
                    <a:pt x="5887377" y="5933488"/>
                    <a:pt x="5960301" y="5876738"/>
                  </a:cubicBezTo>
                  <a:close/>
                  <a:moveTo>
                    <a:pt x="4493599" y="0"/>
                  </a:moveTo>
                  <a:cubicBezTo>
                    <a:pt x="5048011" y="0"/>
                    <a:pt x="5546284" y="111886"/>
                    <a:pt x="5981837" y="314220"/>
                  </a:cubicBezTo>
                  <a:lnTo>
                    <a:pt x="6025971" y="336254"/>
                  </a:lnTo>
                  <a:lnTo>
                    <a:pt x="6025971" y="1157325"/>
                  </a:lnTo>
                  <a:lnTo>
                    <a:pt x="5925889" y="1088522"/>
                  </a:lnTo>
                  <a:cubicBezTo>
                    <a:pt x="5847314" y="1040649"/>
                    <a:pt x="5765982" y="997036"/>
                    <a:pt x="5682227" y="957939"/>
                  </a:cubicBezTo>
                  <a:cubicBezTo>
                    <a:pt x="5327823" y="793222"/>
                    <a:pt x="4927595" y="709658"/>
                    <a:pt x="4493032" y="709658"/>
                  </a:cubicBezTo>
                  <a:cubicBezTo>
                    <a:pt x="4031940" y="709658"/>
                    <a:pt x="3564888" y="799465"/>
                    <a:pt x="3104646" y="976666"/>
                  </a:cubicBezTo>
                  <a:cubicBezTo>
                    <a:pt x="2655243" y="1149867"/>
                    <a:pt x="2238358" y="1397822"/>
                    <a:pt x="1871612" y="1710017"/>
                  </a:cubicBezTo>
                  <a:cubicBezTo>
                    <a:pt x="1506427" y="2022852"/>
                    <a:pt x="1219414" y="2378815"/>
                    <a:pt x="1018661" y="2767694"/>
                  </a:cubicBezTo>
                  <a:cubicBezTo>
                    <a:pt x="813368" y="3165227"/>
                    <a:pt x="709374" y="3579358"/>
                    <a:pt x="709374" y="3998599"/>
                  </a:cubicBezTo>
                  <a:cubicBezTo>
                    <a:pt x="709374" y="4421103"/>
                    <a:pt x="875510" y="4667680"/>
                    <a:pt x="1221258" y="5141684"/>
                  </a:cubicBezTo>
                  <a:cubicBezTo>
                    <a:pt x="1304681" y="5256035"/>
                    <a:pt x="1390941" y="5374217"/>
                    <a:pt x="1479187" y="5504459"/>
                  </a:cubicBezTo>
                  <a:cubicBezTo>
                    <a:pt x="1942790" y="6187719"/>
                    <a:pt x="2430063" y="6601673"/>
                    <a:pt x="3021272" y="6793670"/>
                  </a:cubicBezTo>
                  <a:lnTo>
                    <a:pt x="3035805"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9DDA61C4-8AFB-4AB1-A237-9412784D8F42}"/>
              </a:ext>
            </a:extLst>
          </p:cNvPr>
          <p:cNvSpPr>
            <a:spLocks noGrp="1"/>
          </p:cNvSpPr>
          <p:nvPr>
            <p:ph type="title"/>
          </p:nvPr>
        </p:nvSpPr>
        <p:spPr>
          <a:xfrm>
            <a:off x="88166" y="1009605"/>
            <a:ext cx="6158778" cy="5498431"/>
          </a:xfrm>
        </p:spPr>
        <p:txBody>
          <a:bodyPr vert="horz" lIns="91440" tIns="45720" rIns="91440" bIns="45720" rtlCol="0" anchor="ctr">
            <a:normAutofit/>
          </a:bodyPr>
          <a:lstStyle/>
          <a:p>
            <a:pPr algn="just"/>
            <a:r>
              <a:rPr lang="en-US" sz="2200" kern="1200" dirty="0">
                <a:solidFill>
                  <a:schemeClr val="tx2"/>
                </a:solidFill>
                <a:latin typeface="+mj-lt"/>
                <a:ea typeface="+mj-ea"/>
                <a:cs typeface="+mj-cs"/>
              </a:rPr>
              <a:t>The network is implemented as a class called CNN. It contains two main methods. The first method (__init__) defines layers components of the network. In the second method we wire the network and put every component in the desired order. The python code below is straightforward. The network is defined using the neural network module of Torch. Notice that we already choose hyper-parameters of the network, such as Padding (P), Stride (S) and Kernel size (F). Also the number of filters at each </a:t>
            </a:r>
            <a:r>
              <a:rPr lang="en-US" sz="2200" kern="1200">
                <a:solidFill>
                  <a:schemeClr val="tx2"/>
                </a:solidFill>
                <a:latin typeface="+mj-lt"/>
                <a:ea typeface="+mj-ea"/>
                <a:cs typeface="+mj-cs"/>
              </a:rPr>
              <a:t>layer.</a:t>
            </a:r>
            <a:r>
              <a:rPr lang="en-US" sz="2200">
                <a:solidFill>
                  <a:schemeClr val="tx2"/>
                </a:solidFill>
              </a:rPr>
              <a:t> </a:t>
            </a:r>
            <a:r>
              <a:rPr lang="en-US" sz="2200" kern="1200">
                <a:solidFill>
                  <a:schemeClr val="tx2"/>
                </a:solidFill>
                <a:latin typeface="+mj-lt"/>
                <a:ea typeface="+mj-ea"/>
                <a:cs typeface="+mj-cs"/>
              </a:rPr>
              <a:t>The</a:t>
            </a:r>
            <a:r>
              <a:rPr lang="en-US" sz="2200" kern="1200" dirty="0">
                <a:solidFill>
                  <a:schemeClr val="tx2"/>
                </a:solidFill>
                <a:latin typeface="+mj-lt"/>
                <a:ea typeface="+mj-ea"/>
                <a:cs typeface="+mj-cs"/>
              </a:rPr>
              <a:t> input image has four dimensions</a:t>
            </a:r>
            <a:r>
              <a:rPr lang="en-US" sz="2200" dirty="0">
                <a:solidFill>
                  <a:schemeClr val="tx2"/>
                </a:solidFill>
              </a:rPr>
              <a:t>.</a:t>
            </a:r>
            <a:endParaRPr lang="en-US" sz="2200" kern="1200" dirty="0">
              <a:solidFill>
                <a:schemeClr val="tx2"/>
              </a:solidFill>
              <a:latin typeface="+mj-lt"/>
              <a:cs typeface="Calibri Light" panose="020F0302020204030204"/>
            </a:endParaRPr>
          </a:p>
        </p:txBody>
      </p:sp>
      <p:sp>
        <p:nvSpPr>
          <p:cNvPr id="4" name="Content Placeholder 3">
            <a:extLst>
              <a:ext uri="{FF2B5EF4-FFF2-40B4-BE49-F238E27FC236}">
                <a16:creationId xmlns:a16="http://schemas.microsoft.com/office/drawing/2014/main" id="{BD11CB87-E6E4-4323-926F-877813989EA3}"/>
              </a:ext>
            </a:extLst>
          </p:cNvPr>
          <p:cNvSpPr>
            <a:spLocks noGrp="1"/>
          </p:cNvSpPr>
          <p:nvPr>
            <p:ph idx="1"/>
          </p:nvPr>
        </p:nvSpPr>
        <p:spPr>
          <a:xfrm>
            <a:off x="7671343" y="1638300"/>
            <a:ext cx="4001545" cy="3524535"/>
          </a:xfrm>
        </p:spPr>
        <p:txBody>
          <a:bodyPr vert="horz" lIns="91440" tIns="45720" rIns="91440" bIns="45720" rtlCol="0" anchor="ctr">
            <a:normAutofit/>
          </a:bodyPr>
          <a:lstStyle/>
          <a:p>
            <a:pPr marL="0" indent="0">
              <a:buNone/>
            </a:pPr>
            <a:r>
              <a:rPr lang="en-US" sz="3200" b="1" kern="1200">
                <a:solidFill>
                  <a:schemeClr val="tx2"/>
                </a:solidFill>
                <a:latin typeface="Time new roman"/>
              </a:rPr>
              <a:t>IMPLEMENTATION:</a:t>
            </a:r>
          </a:p>
        </p:txBody>
      </p:sp>
    </p:spTree>
    <p:extLst>
      <p:ext uri="{BB962C8B-B14F-4D97-AF65-F5344CB8AC3E}">
        <p14:creationId xmlns:p14="http://schemas.microsoft.com/office/powerpoint/2010/main" val="522266624"/>
      </p:ext>
    </p:extLst>
  </p:cSld>
  <p:clrMapOvr>
    <a:masterClrMapping/>
  </p:clrMapOvr>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25EE6DE2-BFCC-4562-844C-E6F118821063}"/>
              </a:ext>
            </a:extLst>
          </p:cNvPr>
          <p:cNvSpPr>
            <a:spLocks noGrp="1"/>
          </p:cNvSpPr>
          <p:nvPr>
            <p:ph type="title"/>
          </p:nvPr>
        </p:nvSpPr>
        <p:spPr>
          <a:xfrm>
            <a:off x="838200" y="401221"/>
            <a:ext cx="10515600" cy="1348065"/>
          </a:xfrm>
        </p:spPr>
        <p:txBody>
          <a:bodyPr>
            <a:normAutofit/>
          </a:bodyPr>
          <a:lstStyle/>
          <a:p>
            <a:r>
              <a:rPr lang="en-GB" sz="5400">
                <a:solidFill>
                  <a:srgbClr val="FFFFFF"/>
                </a:solidFill>
                <a:cs typeface="Calibri Light"/>
              </a:rPr>
              <a:t>DATASET:</a:t>
            </a:r>
            <a:endParaRPr lang="en-GB" sz="5400">
              <a:solidFill>
                <a:srgbClr val="FFFFFF"/>
              </a:solidFill>
            </a:endParaRPr>
          </a:p>
        </p:txBody>
      </p:sp>
      <p:sp>
        <p:nvSpPr>
          <p:cNvPr id="3" name="Content Placeholder 2">
            <a:extLst>
              <a:ext uri="{FF2B5EF4-FFF2-40B4-BE49-F238E27FC236}">
                <a16:creationId xmlns:a16="http://schemas.microsoft.com/office/drawing/2014/main" id="{730FD891-3929-4D33-BC92-E5515526AE84}"/>
              </a:ext>
            </a:extLst>
          </p:cNvPr>
          <p:cNvSpPr>
            <a:spLocks noGrp="1"/>
          </p:cNvSpPr>
          <p:nvPr>
            <p:ph idx="1"/>
          </p:nvPr>
        </p:nvSpPr>
        <p:spPr>
          <a:xfrm>
            <a:off x="838200" y="2586789"/>
            <a:ext cx="10515600" cy="3590174"/>
          </a:xfrm>
        </p:spPr>
        <p:txBody>
          <a:bodyPr vert="horz" lIns="91440" tIns="45720" rIns="91440" bIns="45720" rtlCol="0" anchor="t">
            <a:normAutofit/>
          </a:bodyPr>
          <a:lstStyle/>
          <a:p>
            <a:pPr algn="just"/>
            <a:endParaRPr lang="en-GB" sz="2200">
              <a:cs typeface="Calibri" panose="020F0502020204030204"/>
            </a:endParaRPr>
          </a:p>
          <a:p>
            <a:pPr algn="just"/>
            <a:r>
              <a:rPr lang="en-US" sz="2200" dirty="0">
                <a:latin typeface="Time new roman"/>
                <a:ea typeface="+mn-lt"/>
                <a:cs typeface="+mn-lt"/>
              </a:rPr>
              <a:t> A set of real patient CT scan images are obtained from the Lung Image Database Consortium (LIDC) archive is used in this analysis. LIDC database contains lung cancer screening CT images for development, training, and evaluation of computer-assisted diagnostic methods for lung cancer detection and diagnosis. The National Cancer Institute initiated it. It consists of 1018 cases of dataset contributed by seven academic and eight medical imaging companies. Using Computed-Tomography (CT) images to ensure early diagnosis of lung cancer and differentiation between benign and malignant tumours has developed computer-Aided Diagnosis (CAD) system. Computer-Aided Diagnosis (CAD) can be helpful for doctors to identify cancerous cells accurately.</a:t>
            </a:r>
            <a:r>
              <a:rPr lang="en-GB" sz="2200" dirty="0">
                <a:latin typeface="Time new roman"/>
                <a:ea typeface="+mn-lt"/>
                <a:cs typeface="+mn-lt"/>
              </a:rPr>
              <a:t> </a:t>
            </a:r>
            <a:endParaRPr lang="en-GB" sz="2200" dirty="0">
              <a:cs typeface="Calibri" panose="020F0502020204030204"/>
            </a:endParaRPr>
          </a:p>
        </p:txBody>
      </p:sp>
    </p:spTree>
    <p:extLst>
      <p:ext uri="{BB962C8B-B14F-4D97-AF65-F5344CB8AC3E}">
        <p14:creationId xmlns:p14="http://schemas.microsoft.com/office/powerpoint/2010/main" val="23079340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17</Slides>
  <Notes>0</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MINI PROJECT ON  PATHOLOGY IMAGE ANALYSIS FOR LUNG CANCER CLASSIFICATION USING IBM WATSON   SUBMITTED BY: B.VAMSHI KRISHNA    (18UK1A05J3) G.SAI PRANITHA          (18UK1A05K1) CH.SRINISH REDDY      (18UK1A05H1) M.PRADEEP REDDY     (18UK1A05F3)</vt:lpstr>
      <vt:lpstr>INTRODUCTION:</vt:lpstr>
      <vt:lpstr>ABSTRACT:</vt:lpstr>
      <vt:lpstr>DEFINITION:</vt:lpstr>
      <vt:lpstr>Objective of Project :</vt:lpstr>
      <vt:lpstr> Existing problem:</vt:lpstr>
      <vt:lpstr>Proposed Solution:</vt:lpstr>
      <vt:lpstr>The network is implemented as a class called CNN. It contains two main methods. The first method (__init__) defines layers components of the network. In the second method we wire the network and put every component in the desired order. The python code below is straightforward. The network is defined using the neural network module of Torch. Notice that we already choose hyper-parameters of the network, such as Padding (P), Stride (S) and Kernel size (F). Also the number of filters at each layer. The input image has four dimensions.</vt:lpstr>
      <vt:lpstr>DATASET:</vt:lpstr>
      <vt:lpstr>Cancer Train Dataset</vt:lpstr>
      <vt:lpstr>Non Cancer Test Dataset</vt:lpstr>
      <vt:lpstr>ADDING        CNN LAYERS:</vt:lpstr>
      <vt:lpstr>Convolutional Layer: The convolutional layer is the first and core layer of CNN. It is one of the building blocks of a CNN and is used for extracting important features from the image.  Pooling Layer: Pooling reduces the dimensionality of images by reducing the number of pixels in the output from the previous convolutional layer. It helps us to avoid over-fitting of data.  Flattening Layer: Flattening layer converts the multi-dimension matrix to one single.   Dense Layer: Each neuron in a layer receives input from all the neurons present in the previous layer. Dense is used to add the layers  </vt:lpstr>
      <vt:lpstr>CONCLUSION</vt:lpstr>
      <vt:lpstr>PowerPoint Presentation</vt:lpstr>
      <vt:lpstr>OUTPUT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315</cp:revision>
  <dcterms:created xsi:type="dcterms:W3CDTF">2021-11-17T12:13:16Z</dcterms:created>
  <dcterms:modified xsi:type="dcterms:W3CDTF">2021-11-19T14:12:33Z</dcterms:modified>
</cp:coreProperties>
</file>

<file path=docProps/thumbnail.jpeg>
</file>